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slideLayouts/slideLayout1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64" r:id="rId3"/>
    <p:sldMasterId id="2147483666" r:id="rId4"/>
    <p:sldMasterId id="2147483668" r:id="rId5"/>
    <p:sldMasterId id="2147483671" r:id="rId6"/>
    <p:sldMasterId id="2147483673" r:id="rId7"/>
    <p:sldMasterId id="2147483675" r:id="rId8"/>
  </p:sldMasterIdLst>
  <p:notesMasterIdLst>
    <p:notesMasterId r:id="rId24"/>
  </p:notesMasterIdLst>
  <p:sldIdLst>
    <p:sldId id="267" r:id="rId9"/>
    <p:sldId id="257" r:id="rId10"/>
    <p:sldId id="259" r:id="rId11"/>
    <p:sldId id="258" r:id="rId12"/>
    <p:sldId id="386" r:id="rId13"/>
    <p:sldId id="260" r:id="rId14"/>
    <p:sldId id="261" r:id="rId15"/>
    <p:sldId id="263" r:id="rId16"/>
    <p:sldId id="389" r:id="rId17"/>
    <p:sldId id="264" r:id="rId18"/>
    <p:sldId id="265" r:id="rId19"/>
    <p:sldId id="268" r:id="rId20"/>
    <p:sldId id="370" r:id="rId21"/>
    <p:sldId id="362" r:id="rId22"/>
    <p:sldId id="39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76" autoAdjust="0"/>
    <p:restoredTop sz="84398" autoAdjust="0"/>
  </p:normalViewPr>
  <p:slideViewPr>
    <p:cSldViewPr>
      <p:cViewPr varScale="1">
        <p:scale>
          <a:sx n="61" d="100"/>
          <a:sy n="61" d="100"/>
        </p:scale>
        <p:origin x="183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7785CA-D695-45D6-A066-C3B40BAB9964}" type="datetimeFigureOut">
              <a:rPr lang="en-US" smtClean="0"/>
              <a:pPr/>
              <a:t>3/28/2023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877B55-477C-4AAB-873A-1680FAA7062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p:spPr>
        <p:txBody>
          <a:bodyPr/>
          <a:lstStyle/>
          <a:p>
            <a:pPr eaLnBrk="1" hangingPunct="1"/>
            <a:endParaRPr lang="en-US"/>
          </a:p>
        </p:txBody>
      </p:sp>
      <p:sp>
        <p:nvSpPr>
          <p:cNvPr id="20484" name="Slide Number Placeholder 3"/>
          <p:cNvSpPr>
            <a:spLocks noGrp="1"/>
          </p:cNvSpPr>
          <p:nvPr>
            <p:ph type="sldNum" sz="quarter" idx="5"/>
          </p:nvPr>
        </p:nvSpPr>
        <p:spPr>
          <a:noFill/>
        </p:spPr>
        <p:txBody>
          <a:bodyPr/>
          <a:lstStyle/>
          <a:p>
            <a:pPr algn="r" rtl="0" fontAlgn="base">
              <a:spcBef>
                <a:spcPct val="0"/>
              </a:spcBef>
              <a:spcAft>
                <a:spcPct val="0"/>
              </a:spcAft>
            </a:pPr>
            <a:fld id="{FA2D3E65-BEFC-4E1A-AD4E-D0C504D4A6A1}" type="slidenum">
              <a:rPr lang="en-US" sz="1200" kern="1200">
                <a:solidFill>
                  <a:srgbClr val="000000"/>
                </a:solidFill>
                <a:latin typeface="Arial" charset="0"/>
                <a:ea typeface="+mn-ea"/>
                <a:cs typeface="+mn-cs"/>
              </a:rPr>
              <a:pPr algn="r" rtl="0" fontAlgn="base">
                <a:spcBef>
                  <a:spcPct val="0"/>
                </a:spcBef>
                <a:spcAft>
                  <a:spcPct val="0"/>
                </a:spcAft>
              </a:pPr>
              <a:t>1</a:t>
            </a:fld>
            <a:endParaRPr lang="en-US" sz="1200" kern="1200">
              <a:solidFill>
                <a:srgbClr val="000000"/>
              </a:solidFill>
              <a:latin typeface="Arial"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Shovel like front feet and stumpy elephant-like back legs</a:t>
            </a:r>
          </a:p>
          <a:p>
            <a:pPr eaLnBrk="1" hangingPunct="1">
              <a:spcBef>
                <a:spcPct val="0"/>
              </a:spcBef>
            </a:pPr>
            <a:r>
              <a:rPr lang="en-US" dirty="0"/>
              <a:t>Broad head with non-projecting snout</a:t>
            </a:r>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20000"/>
              </a:spcBef>
              <a:spcAft>
                <a:spcPct val="0"/>
              </a:spcAft>
            </a:pPr>
            <a:fld id="{497C2996-8DEC-4378-BC83-BF77FA27D599}" type="slidenum">
              <a:rPr lang="en-US">
                <a:solidFill>
                  <a:prstClr val="black"/>
                </a:solidFill>
                <a:latin typeface="Franklin Gothic Book" pitchFamily="34" charset="0"/>
              </a:rPr>
              <a:pPr algn="r" rtl="0" fontAlgn="base">
                <a:spcBef>
                  <a:spcPct val="20000"/>
                </a:spcBef>
                <a:spcAft>
                  <a:spcPct val="0"/>
                </a:spcAft>
              </a:pPr>
              <a:t>2</a:t>
            </a:fld>
            <a:endParaRPr lang="en-US" dirty="0">
              <a:solidFill>
                <a:prstClr val="black"/>
              </a:solidFill>
              <a:latin typeface="Franklin Gothic Book"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The gopher tortoise is the only land tortoise native to Florida though may not be the only one encountered in the wild</a:t>
            </a:r>
          </a:p>
          <a:p>
            <a:pPr eaLnBrk="1" hangingPunct="1">
              <a:spcBef>
                <a:spcPct val="0"/>
              </a:spcBef>
            </a:pPr>
            <a:r>
              <a:rPr lang="en-US"/>
              <a:t>Juveniles have a yellow/orange color. Juveniles can use an existing burrow or dig their own small burrow. </a:t>
            </a:r>
          </a:p>
          <a:p>
            <a:pPr lvl="1" eaLnBrk="1" hangingPunct="1">
              <a:spcBef>
                <a:spcPct val="0"/>
              </a:spcBef>
            </a:pPr>
            <a:endParaRPr lang="en-US"/>
          </a:p>
        </p:txBody>
      </p:sp>
      <p:sp>
        <p:nvSpPr>
          <p:cNvPr id="512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20000"/>
              </a:spcBef>
              <a:spcAft>
                <a:spcPct val="0"/>
              </a:spcAft>
            </a:pPr>
            <a:fld id="{9440093D-0F27-43E8-923F-C891C37E240C}" type="slidenum">
              <a:rPr lang="en-US">
                <a:solidFill>
                  <a:prstClr val="black"/>
                </a:solidFill>
                <a:latin typeface="Franklin Gothic Book" pitchFamily="34" charset="0"/>
              </a:rPr>
              <a:pPr algn="r" rtl="0" fontAlgn="base">
                <a:spcBef>
                  <a:spcPct val="20000"/>
                </a:spcBef>
                <a:spcAft>
                  <a:spcPct val="0"/>
                </a:spcAft>
              </a:pPr>
              <a:t>3</a:t>
            </a:fld>
            <a:endParaRPr lang="en-US" dirty="0">
              <a:solidFill>
                <a:prstClr val="black"/>
              </a:solidFill>
              <a:latin typeface="Franklin Gothic Book"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Adults have a gray brown color, can weigh 15 pounds and average nine to eleven inches long, but some grow to 15 inches in length.</a:t>
            </a:r>
          </a:p>
          <a:p>
            <a:endParaRPr lang="en-US"/>
          </a:p>
          <a:p>
            <a:endParaRPr lang="en-US"/>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20000"/>
              </a:spcBef>
              <a:spcAft>
                <a:spcPct val="0"/>
              </a:spcAft>
            </a:pPr>
            <a:fld id="{C41D80A0-CD52-4871-BCE0-906E54F541FA}" type="slidenum">
              <a:rPr lang="en-US">
                <a:solidFill>
                  <a:prstClr val="black"/>
                </a:solidFill>
                <a:latin typeface="Franklin Gothic Book" pitchFamily="34" charset="0"/>
              </a:rPr>
              <a:pPr algn="r" rtl="0" fontAlgn="base">
                <a:spcBef>
                  <a:spcPct val="20000"/>
                </a:spcBef>
                <a:spcAft>
                  <a:spcPct val="0"/>
                </a:spcAft>
              </a:pPr>
              <a:t>4</a:t>
            </a:fld>
            <a:endParaRPr lang="en-US" dirty="0">
              <a:solidFill>
                <a:prstClr val="black"/>
              </a:solidFill>
              <a:latin typeface="Franklin Gothic Book"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690488E-B649-0CBC-41E4-1C8C782A8C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6FB892CD-D19F-486B-A08A-3C8BA448EEB8}" type="slidenum">
              <a:rPr lang="en-US" altLang="en-US"/>
              <a:pPr algn="r"/>
              <a:t>5</a:t>
            </a:fld>
            <a:endParaRPr lang="en-US" altLang="en-US"/>
          </a:p>
        </p:txBody>
      </p:sp>
      <p:sp>
        <p:nvSpPr>
          <p:cNvPr id="27651" name="Rectangle 2">
            <a:extLst>
              <a:ext uri="{FF2B5EF4-FFF2-40B4-BE49-F238E27FC236}">
                <a16:creationId xmlns:a16="http://schemas.microsoft.com/office/drawing/2014/main" id="{4B4D65E8-945F-4C20-D9C5-832F896EBE9C}"/>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0187601B-EC1F-FB93-1ED6-D2A586FA34E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 Notice the difference in size between the upside down adult tortoise and the hatchlings shown in the upper right photograph. Is the adult a male or female? (male). Identification of age is only definite if the tortoise was followed from hatching to adulthood. Otherwise, the age is only a guess. Don’t be confused because the size and ages seem to overlap; remember that a child of twelve can be 4 ft. to 6ft. tall depending upon individual genetics and nutrition. </a:t>
            </a:r>
            <a:r>
              <a:rPr lang="en-US" altLang="en-US">
                <a:solidFill>
                  <a:srgbClr val="000000"/>
                </a:solidFill>
                <a:latin typeface="Arial" panose="020B0604020202020204" pitchFamily="34" charset="0"/>
              </a:rPr>
              <a:t>Scutes are tough skin that grows over the bone from the center outward in rings (annuli).</a:t>
            </a:r>
            <a:r>
              <a:rPr lang="en-US" altLang="en-US" b="1">
                <a:solidFill>
                  <a:srgbClr val="000000"/>
                </a:solidFill>
                <a:latin typeface="Arial" panose="020B0604020202020204" pitchFamily="34" charset="0"/>
              </a:rPr>
              <a:t> </a:t>
            </a:r>
            <a:r>
              <a:rPr lang="en-US" altLang="en-US">
                <a:latin typeface="Arial" panose="020B0604020202020204" pitchFamily="34" charset="0"/>
              </a:rPr>
              <a:t>Early studies on tortoise growth believed that the annuli (growth rings on scutes) were added yearly like tree rings and could be used to tell the age. This is not the case according to recent research that confirmed that growth rings are sometimes added at rates of 2-3 or more a year depending upon the available food supply. This rate is so variable that no method for determining a “factor” ( such as 1.5 rings per year) has been found accurate to use with the rings as an aging method. The concept of size/age classes is used to quantify data. Size classes and age classes may overlap and must be used in conjunction with the other characteristics such as color of shell and skin, hardness of shell, amount of dome-shape to carapace, and behaviors. Size/age class is also important because it has to do with the number of tortoises which count in a relocation – only those over 130mm (subadults and adults) are counted towards the FWC permitted total of tortoises for relocation. All tortoises of all size/age classes are to be relocated even though only the subadults and adults count towards the total.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Gopher tortoises occur in all 67 counties in Florida, but prefer high, dry, sandy places such as longleaf pine and xeric oak sandhills. They also live in scrub, xeric hammock, pine flatwoods, dry prairie, coastal grasslands and dunes, mixed hardwood-pine communities, and a variety of disturbed habitats, such as pasture lands. The biggest threat to their long-term survival is loss of habitat. </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20000"/>
              </a:spcBef>
              <a:spcAft>
                <a:spcPct val="0"/>
              </a:spcAft>
            </a:pPr>
            <a:fld id="{2C7A6621-D5CB-4F3A-8690-8117579CFE8F}" type="slidenum">
              <a:rPr lang="en-US">
                <a:solidFill>
                  <a:prstClr val="black"/>
                </a:solidFill>
                <a:latin typeface="Franklin Gothic Book" pitchFamily="34" charset="0"/>
              </a:rPr>
              <a:pPr algn="r" rtl="0" fontAlgn="base">
                <a:spcBef>
                  <a:spcPct val="20000"/>
                </a:spcBef>
                <a:spcAft>
                  <a:spcPct val="0"/>
                </a:spcAft>
              </a:pPr>
              <a:t>6</a:t>
            </a:fld>
            <a:endParaRPr lang="en-US" dirty="0">
              <a:solidFill>
                <a:prstClr val="black"/>
              </a:solidFill>
              <a:latin typeface="Franklin Gothic Book"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a:t>Gopher tortoises occur in all 67 counties in Florida, but prefer high, dry, sandy places such as longleaf pine and xeric oak sandhills. They also live in scrub, xeric hammock, pine flatwoods, dry prairie, coastal grasslands and dunes, mixed hardwood-pine communities, and a variety of disturbed habitats, such as pasture lands. The biggest threat to their long-term survival is loss of habitat. </a:t>
            </a:r>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20000"/>
              </a:spcBef>
              <a:spcAft>
                <a:spcPct val="0"/>
              </a:spcAft>
            </a:pPr>
            <a:fld id="{664170C9-7BC3-4149-94A2-108AE778AF11}" type="slidenum">
              <a:rPr lang="en-US">
                <a:solidFill>
                  <a:prstClr val="black"/>
                </a:solidFill>
                <a:latin typeface="Franklin Gothic Book" pitchFamily="34" charset="0"/>
              </a:rPr>
              <a:pPr algn="r" rtl="0" fontAlgn="base">
                <a:spcBef>
                  <a:spcPct val="20000"/>
                </a:spcBef>
                <a:spcAft>
                  <a:spcPct val="0"/>
                </a:spcAft>
              </a:pPr>
              <a:t>7</a:t>
            </a:fld>
            <a:endParaRPr lang="en-US" dirty="0">
              <a:solidFill>
                <a:prstClr val="black"/>
              </a:solidFill>
              <a:latin typeface="Franklin Gothic Book"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919E7167-6A05-A4B4-CDC4-CDB346157E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910A4719-4FB9-442F-8FCD-E76673B613C2}" type="slidenum">
              <a:rPr lang="en-US" altLang="en-US"/>
              <a:pPr algn="r"/>
              <a:t>9</a:t>
            </a:fld>
            <a:endParaRPr lang="en-US" altLang="en-US"/>
          </a:p>
        </p:txBody>
      </p:sp>
      <p:sp>
        <p:nvSpPr>
          <p:cNvPr id="33795" name="Rectangle 2">
            <a:extLst>
              <a:ext uri="{FF2B5EF4-FFF2-40B4-BE49-F238E27FC236}">
                <a16:creationId xmlns:a16="http://schemas.microsoft.com/office/drawing/2014/main" id="{865C49B9-AB7E-AEE6-D5A3-AEC493242333}"/>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D4DDEF91-58E4-4E07-43E4-4E3935A2DB4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solidFill>
                  <a:schemeClr val="folHlink"/>
                </a:solidFill>
                <a:latin typeface="Arial" panose="020B0604020202020204" pitchFamily="34" charset="0"/>
              </a:rPr>
              <a:t>Not all plants are “FORAGE” species – tortoises have preferences for certain plants and will go long distances to find them but there are some species they just taste and others they do not eat at all (see the plant list in the Information Package). Forage species shown here include </a:t>
            </a:r>
            <a:r>
              <a:rPr lang="en-US" altLang="en-US" sz="1000" i="1">
                <a:solidFill>
                  <a:schemeClr val="folHlink"/>
                </a:solidFill>
                <a:latin typeface="Arial" panose="020B0604020202020204" pitchFamily="34" charset="0"/>
              </a:rPr>
              <a:t>Opuntia</a:t>
            </a:r>
            <a:r>
              <a:rPr lang="en-US" altLang="en-US" sz="1000">
                <a:solidFill>
                  <a:schemeClr val="folHlink"/>
                </a:solidFill>
                <a:latin typeface="Arial" panose="020B0604020202020204" pitchFamily="34" charset="0"/>
              </a:rPr>
              <a:t> or prickly pear cactus pads (#1), the tender basal leaves of </a:t>
            </a:r>
            <a:r>
              <a:rPr lang="en-US" altLang="en-US" sz="1000" i="1">
                <a:solidFill>
                  <a:schemeClr val="folHlink"/>
                </a:solidFill>
                <a:latin typeface="Arial" panose="020B0604020202020204" pitchFamily="34" charset="0"/>
              </a:rPr>
              <a:t>Carphephorus</a:t>
            </a:r>
            <a:r>
              <a:rPr lang="en-US" altLang="en-US" sz="1000">
                <a:solidFill>
                  <a:schemeClr val="folHlink"/>
                </a:solidFill>
                <a:latin typeface="Arial" panose="020B0604020202020204" pitchFamily="34" charset="0"/>
              </a:rPr>
              <a:t> or paint brush (#2), the leaves and stems of </a:t>
            </a:r>
            <a:r>
              <a:rPr lang="en-US" altLang="en-US" sz="1000" i="1">
                <a:solidFill>
                  <a:schemeClr val="folHlink"/>
                </a:solidFill>
                <a:latin typeface="Arial" panose="020B0604020202020204" pitchFamily="34" charset="0"/>
              </a:rPr>
              <a:t>Eupatorium</a:t>
            </a:r>
            <a:r>
              <a:rPr lang="en-US" altLang="en-US" sz="1000">
                <a:solidFill>
                  <a:schemeClr val="folHlink"/>
                </a:solidFill>
                <a:latin typeface="Arial" panose="020B0604020202020204" pitchFamily="34" charset="0"/>
              </a:rPr>
              <a:t> or dog fennel (#3), and leaves of Galactia or milk pea (#4).  Tortoise eat almost all kinds of grasses, unless they are very tall or very tough. Some grasses they only eat when the grass just comes up like wire grasses. 80% of the actual biomass (physical material) that they eat is composed of grasses and grass-like plants such as sedges and rushes. The other 20% is made up of a great diversity of flowering plants, ferns, and even lichens and mushrooms. They seasonally eat fruits like blueberries, blackberries, wild grapes, cactus fruits, pea or bean pods, pawpaw, gopher apple, coco plums, passion fruits, persimmons, elderberries, and other fruits that fall from trees like wild cherries. They also will eat flowers, young shoots, tender young leaves, and cactus pads. Tortoises rarely eat tubers but they will rip up entire plants like #4 – the Milk Pea and consume the entire vine, roots and all. The list of forage plants that tortoises eat (Ashton and Ashton 2008) exceeds 500 species with most tortoises encountering between 150 and 450 species each year, depending upon their specific habitat. Scrub has very few forage species and sandhills have a tremendous diversity of forage species. The cactus pads in #1 were eaten by an adult tortoise while the tiny bites in the basal leaves of the paint brush (has pink flowers) were made by a hatchling tortoise while the photographer watched. The milkpea (Galactia) vine in #4 is a favorite of the tortoise. When tortoises are confined in a recipient site preserve and do not have the choice to travel long distances to find the foods they need, it is important to make sure there are a great diversity of forage species available. Tortoises like the plants found in yards (because yards are mostly grasses and small flowering plants (weeds) that they like to eat. Tortoises often find species they like on roadsides and in open pastures as well as in their more natural habitats.</a:t>
            </a:r>
          </a:p>
          <a:p>
            <a:pPr eaLnBrk="1" hangingPunct="1"/>
            <a:endParaRPr lang="en-US" altLang="en-US" sz="1000">
              <a:latin typeface="Arial" panose="020B0604020202020204" pitchFamily="34" charset="0"/>
            </a:endParaRPr>
          </a:p>
          <a:p>
            <a:pPr eaLnBrk="1" hangingPunct="1"/>
            <a:endParaRPr lang="en-US" altLang="en-US" sz="100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a:t>These species who depend upon tortoise burrows are called commensals and include the indigo snake, pine snake, gopher frog, opossum, burrowing owl, Florida mouse, gopher cricket and scarab beetle. </a:t>
            </a:r>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algn="r" rtl="0" fontAlgn="base">
              <a:spcBef>
                <a:spcPct val="20000"/>
              </a:spcBef>
              <a:spcAft>
                <a:spcPct val="0"/>
              </a:spcAft>
            </a:pPr>
            <a:fld id="{399ADAB5-2EC6-4DE5-A32E-322C209C7271}" type="slidenum">
              <a:rPr lang="en-US">
                <a:solidFill>
                  <a:prstClr val="black"/>
                </a:solidFill>
                <a:latin typeface="Franklin Gothic Book" pitchFamily="34" charset="0"/>
              </a:rPr>
              <a:pPr algn="r" rtl="0" fontAlgn="base">
                <a:spcBef>
                  <a:spcPct val="20000"/>
                </a:spcBef>
                <a:spcAft>
                  <a:spcPct val="0"/>
                </a:spcAft>
              </a:pPr>
              <a:t>11</a:t>
            </a:fld>
            <a:endParaRPr lang="en-US" dirty="0">
              <a:solidFill>
                <a:prstClr val="black"/>
              </a:solidFill>
              <a:latin typeface="Franklin Gothic Book"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Examples: A</a:t>
            </a:r>
            <a:r>
              <a:rPr lang="en-US" baseline="0" dirty="0"/>
              <a:t> variety of GT artifacts, field </a:t>
            </a:r>
            <a:r>
              <a:rPr lang="en-US" baseline="0"/>
              <a:t>trip outside </a:t>
            </a:r>
            <a:r>
              <a:rPr lang="en-US" baseline="0" dirty="0"/>
              <a:t>or live gopher tortoise</a:t>
            </a:r>
            <a:endParaRPr lang="en-US" dirty="0"/>
          </a:p>
        </p:txBody>
      </p:sp>
      <p:sp>
        <p:nvSpPr>
          <p:cNvPr id="4" name="Slide Number Placeholder 3"/>
          <p:cNvSpPr>
            <a:spLocks noGrp="1"/>
          </p:cNvSpPr>
          <p:nvPr>
            <p:ph type="sldNum" sz="quarter" idx="10"/>
          </p:nvPr>
        </p:nvSpPr>
        <p:spPr/>
        <p:txBody>
          <a:bodyPr/>
          <a:lstStyle/>
          <a:p>
            <a:fld id="{22877B55-477C-4AAB-873A-1680FAA7062F}"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9B5D829-589C-EBC4-7B62-9C3D48B1AA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80183A20-E523-4BF8-BAB2-BA22CA0268BF}" type="slidenum">
              <a:rPr lang="en-US" altLang="en-US"/>
              <a:pPr algn="r"/>
              <a:t>13</a:t>
            </a:fld>
            <a:endParaRPr lang="en-US" altLang="en-US"/>
          </a:p>
        </p:txBody>
      </p:sp>
      <p:sp>
        <p:nvSpPr>
          <p:cNvPr id="15363" name="Rectangle 2">
            <a:extLst>
              <a:ext uri="{FF2B5EF4-FFF2-40B4-BE49-F238E27FC236}">
                <a16:creationId xmlns:a16="http://schemas.microsoft.com/office/drawing/2014/main" id="{C4250517-C668-3C19-1EC6-342A08DA87F1}"/>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74A40A74-CC09-4329-6249-3682707FAE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z="1000">
                <a:latin typeface="Arial" panose="020B0604020202020204" pitchFamily="34" charset="0"/>
              </a:rPr>
              <a:t>Knowledge of the external anatomy of a gopher tortoise is helpful when trying to describe the identification of males from females and the actions and behaviors of a tortoise. The top shell, (see the shell on the bottom left-shown upside down) made of bone and covered with dermal (skin) derived scales is called the CARAPACE. The carapace is fused to the backbone or vertebral column. The body and organs are permanently attached to the carapace and plastron. The PLASTRON is the underside of the shell which is attached to the carapace on both sides by the bridge, also made of bone and covered by dermal scales called scutes. The scutes are all named but the ones we talk about when measuring or marking the tortoise are named here. In the front of the carapace is a triangular scute called the Nuchal (pronounced new-cal) scute and at the rear of the carapace is the anal scute. When measuring the straight line carapace length (CL) of the tortoise, calipers are placed on the anal and nuchal scutes. The marginal scales are used to mark tortoises using the Cagle system which we will discuss later. The Gular scute of the plastron is often much longer in males and can be used to help “post” the tortoise when they are digging their burrows and it also can be used to ram or flip another tortoise over. The flattened (paddle-like) muscular front feet have strong claws and are used for digging the burrow as well as moving rapidly across sand and climbing over logs, up rocky ridges and through thick vegetation. The hind feet (not shown here) are rounded and elephant like, designed to provide a platform for lifting the forward part of the body during digging, mating and climbing. The head includes two nasal openings called NARES and two glands visible below the chin called MENTAL GLANDS which contain pheromones used in courtship and mating. (This slide can be used later like a transparency to have students copy the identification terms on to a copy of a tortoise diagram from the teacher information package.)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624BF4F3-459F-FCA9-E345-0C20A24D1B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5349E488-1CD7-4724-BC4E-EDBD45EB59C5}" type="slidenum">
              <a:rPr lang="en-US" altLang="en-US"/>
              <a:pPr algn="r"/>
              <a:t>14</a:t>
            </a:fld>
            <a:endParaRPr lang="en-US" altLang="en-US"/>
          </a:p>
        </p:txBody>
      </p:sp>
      <p:sp>
        <p:nvSpPr>
          <p:cNvPr id="17411" name="Rectangle 2">
            <a:extLst>
              <a:ext uri="{FF2B5EF4-FFF2-40B4-BE49-F238E27FC236}">
                <a16:creationId xmlns:a16="http://schemas.microsoft.com/office/drawing/2014/main" id="{284AE785-7A79-4A14-DB97-948AC06C0BD5}"/>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950B6E3B-8308-EB70-478F-770FF9696A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Can you remember the names of the external (outside) anatomy of the tortoise? Number 1 is the – top shell or carapace with dermal scales; Number 2 shows the edge scales or MARGINAL SCUTES; Number 3 is by the head with the NARES or nostrils on the front (mental glands are under the chin and not visible here); Number 4 is on the part called the BRIDGE that joins the bottom shell or PLASTRON with the top shell or CARAPACE; Number 5 is the flattened scale covered front leg and foot with strong claws for digging; Number 6 is pointing to the underside or PLASTRON; Number 7 is pointing to the elephant-like hind leg. Did you wonder how BIG a tortoise can get? Well some can be as large as a dinner plate 12-14 inches for the CL (carapace straight line measurement-meaning we don’t bend the ruler to match the shape of the shell but instead use calipers to take the measurement). The diagram on the left shows the official FWC way of measuring the carapace CL from nuchal scute in front to tip of the terminal marginal scute in back and the proper way to measure the PL or plastron straight line measure from the gular scute in the front to longest tip of one of the anal scutes at the rear.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C8258D8C-F19D-3809-D8E4-0982809EAE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a:fld id="{B1487730-BB64-4715-827E-BF7F832CAA1A}" type="slidenum">
              <a:rPr lang="en-US" altLang="en-US"/>
              <a:pPr algn="r"/>
              <a:t>15</a:t>
            </a:fld>
            <a:endParaRPr lang="en-US" altLang="en-US"/>
          </a:p>
        </p:txBody>
      </p:sp>
      <p:sp>
        <p:nvSpPr>
          <p:cNvPr id="35843" name="Rectangle 2">
            <a:extLst>
              <a:ext uri="{FF2B5EF4-FFF2-40B4-BE49-F238E27FC236}">
                <a16:creationId xmlns:a16="http://schemas.microsoft.com/office/drawing/2014/main" id="{84169558-695D-379D-FBE0-10C1B1DD6BC0}"/>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B9D33B95-AD10-EBB2-2BF6-9283C3D8597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Scientists need to be able to identify individual tortoises in order to study their habits, movements, reproduction and foraging needs. They can be identified by using the Cagle Method which includes drilling small holes in the marginal scutes (much like putting a hole in your finger nail) to match a numbering system. Filing a “v” with a triangular wood file has been done but sometimes the action of filing causes the bone to break off or can go too deep and lead to infection. The drilling method has, over time, proven to be the safest and best method. Here you see FWC scientists holding the tortoise securely, as the tortoise pulls its legs and head inside its shell. Sometimes a large tortoise is placed with the carapace up and plastron resting on a holding device that also safely positions it for drilling. Either position allows it to be marked without causing other injuries. You see the drill bit passing smoothly through the marginal scute. The holes are drilled to match the diagram and numbering system invented by Cagle. The number of this tortoise is 285 (made by drill the 200, then the 70+10 and then the 4 + 1). Another method of marking is to insert a pit tag or microchip subdermally into the upper part of the hind leg. This rarely causes any problems but you do have to have a device to “read” the chip (You can have students use the Cagle method to mark the tortoise model they make when doing the activity called “Build a Gopher Tortoise – Anatomy and Daily Needs” except they will use a single hole punch on their paper tortoise instead of a drill).</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7"/>
          <p:cNvSpPr>
            <a:spLocks noGrp="1"/>
          </p:cNvSpPr>
          <p:nvPr>
            <p:ph type="sldNum" sz="quarter" idx="10"/>
          </p:nvPr>
        </p:nvSpPr>
        <p:spPr>
          <a:xfrm>
            <a:off x="7010400" y="6492875"/>
            <a:ext cx="2133600" cy="365125"/>
          </a:xfrm>
          <a:prstGeom prst="rect">
            <a:avLst/>
          </a:prstGeom>
        </p:spPr>
        <p:txBody>
          <a:bodyPr/>
          <a:lstStyle>
            <a:lvl1pPr>
              <a:defRPr/>
            </a:lvl1pPr>
          </a:lstStyle>
          <a:p>
            <a:pPr>
              <a:defRPr/>
            </a:pPr>
            <a:fld id="{9E5C5C11-C5CA-49B2-95CE-C4E46F12656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a:t>Click to edit Master title style</a:t>
            </a:r>
          </a:p>
        </p:txBody>
      </p:sp>
      <p:sp>
        <p:nvSpPr>
          <p:cNvPr id="3" name="Text Placeholder 2"/>
          <p:cNvSpPr>
            <a:spLocks noGrp="1"/>
          </p:cNvSpPr>
          <p:nvPr>
            <p:ph type="body" sz="half" idx="1"/>
          </p:nvPr>
        </p:nvSpPr>
        <p:spPr>
          <a:xfrm>
            <a:off x="838200"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918075" y="1905000"/>
            <a:ext cx="3927475" cy="201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918075" y="4076700"/>
            <a:ext cx="3927475" cy="201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1">
            <a:extLst>
              <a:ext uri="{FF2B5EF4-FFF2-40B4-BE49-F238E27FC236}">
                <a16:creationId xmlns:a16="http://schemas.microsoft.com/office/drawing/2014/main" id="{C728EC53-6015-0966-DE83-E5D57DA009B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12">
            <a:extLst>
              <a:ext uri="{FF2B5EF4-FFF2-40B4-BE49-F238E27FC236}">
                <a16:creationId xmlns:a16="http://schemas.microsoft.com/office/drawing/2014/main" id="{045B409F-322F-89A5-A663-7D609077CA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13">
            <a:extLst>
              <a:ext uri="{FF2B5EF4-FFF2-40B4-BE49-F238E27FC236}">
                <a16:creationId xmlns:a16="http://schemas.microsoft.com/office/drawing/2014/main" id="{833593BD-9EE2-621F-BB74-65707B310F2C}"/>
              </a:ext>
            </a:extLst>
          </p:cNvPr>
          <p:cNvSpPr>
            <a:spLocks noGrp="1" noChangeArrowheads="1"/>
          </p:cNvSpPr>
          <p:nvPr>
            <p:ph type="sldNum" sz="quarter" idx="12"/>
          </p:nvPr>
        </p:nvSpPr>
        <p:spPr>
          <a:ln/>
        </p:spPr>
        <p:txBody>
          <a:bodyPr/>
          <a:lstStyle>
            <a:lvl1pPr>
              <a:defRPr/>
            </a:lvl1pPr>
          </a:lstStyle>
          <a:p>
            <a:pPr>
              <a:defRPr/>
            </a:pPr>
            <a:fld id="{ABB54C89-9EDC-49CE-88EC-A299312DC6F1}" type="slidenum">
              <a:rPr lang="en-US" altLang="en-US"/>
              <a:pPr>
                <a:defRPr/>
              </a:pPr>
              <a:t>‹#›</a:t>
            </a:fld>
            <a:endParaRPr lang="en-US" altLang="en-US"/>
          </a:p>
        </p:txBody>
      </p:sp>
    </p:spTree>
    <p:extLst>
      <p:ext uri="{BB962C8B-B14F-4D97-AF65-F5344CB8AC3E}">
        <p14:creationId xmlns:p14="http://schemas.microsoft.com/office/powerpoint/2010/main" val="1288529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a:t>Click to edit Master title style</a:t>
            </a:r>
          </a:p>
        </p:txBody>
      </p:sp>
      <p:sp>
        <p:nvSpPr>
          <p:cNvPr id="3" name="Content Placeholder 2"/>
          <p:cNvSpPr>
            <a:spLocks noGrp="1"/>
          </p:cNvSpPr>
          <p:nvPr>
            <p:ph sz="half" idx="1"/>
          </p:nvPr>
        </p:nvSpPr>
        <p:spPr>
          <a:xfrm>
            <a:off x="838200"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918075" y="1905000"/>
            <a:ext cx="3927475" cy="201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918075" y="4076700"/>
            <a:ext cx="3927475" cy="2019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1">
            <a:extLst>
              <a:ext uri="{FF2B5EF4-FFF2-40B4-BE49-F238E27FC236}">
                <a16:creationId xmlns:a16="http://schemas.microsoft.com/office/drawing/2014/main" id="{B15C235A-96CB-1CF1-90E1-806D9D7B800E}"/>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12">
            <a:extLst>
              <a:ext uri="{FF2B5EF4-FFF2-40B4-BE49-F238E27FC236}">
                <a16:creationId xmlns:a16="http://schemas.microsoft.com/office/drawing/2014/main" id="{0DB9BAA5-5601-FE06-2B3B-27A2E662FD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13">
            <a:extLst>
              <a:ext uri="{FF2B5EF4-FFF2-40B4-BE49-F238E27FC236}">
                <a16:creationId xmlns:a16="http://schemas.microsoft.com/office/drawing/2014/main" id="{70FF3D37-767B-4FF2-1676-D3F87BC8656C}"/>
              </a:ext>
            </a:extLst>
          </p:cNvPr>
          <p:cNvSpPr>
            <a:spLocks noGrp="1" noChangeArrowheads="1"/>
          </p:cNvSpPr>
          <p:nvPr>
            <p:ph type="sldNum" sz="quarter" idx="12"/>
          </p:nvPr>
        </p:nvSpPr>
        <p:spPr>
          <a:ln/>
        </p:spPr>
        <p:txBody>
          <a:bodyPr/>
          <a:lstStyle>
            <a:lvl1pPr>
              <a:defRPr/>
            </a:lvl1pPr>
          </a:lstStyle>
          <a:p>
            <a:pPr>
              <a:defRPr/>
            </a:pPr>
            <a:fld id="{F93B2009-0D6D-4F86-990C-4116ECD071F5}" type="slidenum">
              <a:rPr lang="en-US" altLang="en-US"/>
              <a:pPr>
                <a:defRPr/>
              </a:pPr>
              <a:t>‹#›</a:t>
            </a:fld>
            <a:endParaRPr lang="en-US" altLang="en-US"/>
          </a:p>
        </p:txBody>
      </p:sp>
    </p:spTree>
    <p:extLst>
      <p:ext uri="{BB962C8B-B14F-4D97-AF65-F5344CB8AC3E}">
        <p14:creationId xmlns:p14="http://schemas.microsoft.com/office/powerpoint/2010/main" val="2391421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7"/>
          <p:cNvSpPr>
            <a:spLocks noGrp="1"/>
          </p:cNvSpPr>
          <p:nvPr>
            <p:ph type="sldNum" sz="quarter" idx="10"/>
          </p:nvPr>
        </p:nvSpPr>
        <p:spPr/>
        <p:txBody>
          <a:bodyPr/>
          <a:lstStyle>
            <a:lvl1pPr>
              <a:defRPr/>
            </a:lvl1pPr>
          </a:lstStyle>
          <a:p>
            <a:pPr algn="r" rtl="0" fontAlgn="base">
              <a:spcBef>
                <a:spcPct val="20000"/>
              </a:spcBef>
              <a:spcAft>
                <a:spcPct val="0"/>
              </a:spcAft>
              <a:defRPr/>
            </a:pPr>
            <a:fld id="{5AF8860D-E266-40EC-BFF8-77366675E2D4}" type="slidenum">
              <a:rPr lang="en-US" sz="1100" b="1" kern="1200">
                <a:solidFill>
                  <a:srgbClr val="FFFFFF"/>
                </a:solidFill>
                <a:latin typeface="Franklin Gothic Book"/>
                <a:cs typeface="+mn-cs"/>
              </a:rPr>
              <a:pPr algn="r" rtl="0" fontAlgn="base">
                <a:spcBef>
                  <a:spcPct val="20000"/>
                </a:spcBef>
                <a:spcAft>
                  <a:spcPct val="0"/>
                </a:spcAft>
                <a:defRPr/>
              </a:pPr>
              <a:t>‹#›</a:t>
            </a:fld>
            <a:endParaRPr lang="en-US" sz="1100" b="1" kern="1200">
              <a:solidFill>
                <a:srgbClr val="FFFFFF"/>
              </a:solidFill>
              <a:latin typeface="Franklin Gothic Book"/>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8.xml"/><Relationship Id="rId1" Type="http://schemas.openxmlformats.org/officeDocument/2006/relationships/slideLayout" Target="../slideLayouts/slideLayout10.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3" cstate="print"/>
          <a:srcRect/>
          <a:stretch>
            <a:fillRect/>
          </a:stretch>
        </p:blipFill>
        <p:spPr bwMode="auto">
          <a:xfrm>
            <a:off x="0" y="0"/>
            <a:ext cx="9144000" cy="6865938"/>
          </a:xfrm>
          <a:prstGeom prst="rect">
            <a:avLst/>
          </a:prstGeom>
          <a:noFill/>
          <a:ln w="9525" algn="ctr">
            <a:noFill/>
            <a:miter lim="800000"/>
            <a:headEnd/>
            <a:tailEnd/>
          </a:ln>
        </p:spPr>
      </p:pic>
      <p:sp>
        <p:nvSpPr>
          <p:cNvPr id="5123" name="Rectangle 3"/>
          <p:cNvSpPr>
            <a:spLocks noChangeArrowheads="1"/>
          </p:cNvSpPr>
          <p:nvPr/>
        </p:nvSpPr>
        <p:spPr bwMode="auto">
          <a:xfrm>
            <a:off x="0" y="6553200"/>
            <a:ext cx="9144000" cy="304800"/>
          </a:xfrm>
          <a:prstGeom prst="rect">
            <a:avLst/>
          </a:prstGeom>
          <a:solidFill>
            <a:srgbClr val="2692B4"/>
          </a:solidFill>
          <a:ln w="9525">
            <a:noFill/>
            <a:miter lim="800000"/>
            <a:headEnd/>
            <a:tailEnd/>
          </a:ln>
          <a:effectLst/>
        </p:spPr>
        <p:txBody>
          <a:bodyPr wrap="none" anchor="ctr"/>
          <a:lstStyle/>
          <a:p>
            <a:pPr algn="ctr" rtl="0" fontAlgn="base">
              <a:spcBef>
                <a:spcPct val="0"/>
              </a:spcBef>
              <a:spcAft>
                <a:spcPct val="0"/>
              </a:spcAft>
              <a:defRPr/>
            </a:pPr>
            <a:endParaRPr lang="en-US" sz="1400" kern="1200" dirty="0">
              <a:solidFill>
                <a:srgbClr val="CDE7FF"/>
              </a:solidFill>
              <a:latin typeface="Franklin Gothic Demi" pitchFamily="34" charset="0"/>
              <a:ea typeface="+mn-ea"/>
              <a:cs typeface="Arial" charset="0"/>
            </a:endParaRPr>
          </a:p>
        </p:txBody>
      </p:sp>
      <p:sp>
        <p:nvSpPr>
          <p:cNvPr id="5124" name="Rectangle 4"/>
          <p:cNvSpPr>
            <a:spLocks noChangeArrowheads="1"/>
          </p:cNvSpPr>
          <p:nvPr/>
        </p:nvSpPr>
        <p:spPr bwMode="auto">
          <a:xfrm>
            <a:off x="0" y="0"/>
            <a:ext cx="9144000" cy="152400"/>
          </a:xfrm>
          <a:prstGeom prst="rect">
            <a:avLst/>
          </a:prstGeom>
          <a:solidFill>
            <a:srgbClr val="00AEC5"/>
          </a:solidFill>
          <a:ln w="9525">
            <a:noFill/>
            <a:miter lim="800000"/>
            <a:headEnd/>
            <a:tailEnd/>
          </a:ln>
          <a:effectLst/>
        </p:spPr>
        <p:txBody>
          <a:bodyPr wrap="none" anchor="ctr"/>
          <a:lstStyle/>
          <a:p>
            <a:pPr algn="l" rtl="0" fontAlgn="base">
              <a:spcBef>
                <a:spcPct val="20000"/>
              </a:spcBef>
              <a:spcAft>
                <a:spcPct val="0"/>
              </a:spcAft>
              <a:defRPr/>
            </a:pPr>
            <a:endParaRPr lang="en-US" sz="800" kern="1200" dirty="0">
              <a:solidFill>
                <a:srgbClr val="000000"/>
              </a:solidFill>
              <a:latin typeface="Franklin Gothic Book" pitchFamily="34" charset="0"/>
              <a:ea typeface="+mn-ea"/>
              <a:cs typeface="+mn-cs"/>
            </a:endParaRPr>
          </a:p>
        </p:txBody>
      </p:sp>
      <p:sp>
        <p:nvSpPr>
          <p:cNvPr id="1029"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11" descr="FWClogo2007"/>
          <p:cNvPicPr>
            <a:picLocks noChangeAspect="1" noChangeArrowheads="1"/>
          </p:cNvPicPr>
          <p:nvPr/>
        </p:nvPicPr>
        <p:blipFill>
          <a:blip r:embed="rId4" cstate="print"/>
          <a:srcRect/>
          <a:stretch>
            <a:fillRect/>
          </a:stretch>
        </p:blipFill>
        <p:spPr bwMode="auto">
          <a:xfrm>
            <a:off x="276225" y="5997575"/>
            <a:ext cx="636588" cy="774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defRPr>
      </a:lvl2pPr>
      <a:lvl3pPr algn="l" rtl="0" eaLnBrk="0" fontAlgn="base" hangingPunct="0">
        <a:spcBef>
          <a:spcPct val="0"/>
        </a:spcBef>
        <a:spcAft>
          <a:spcPct val="0"/>
        </a:spcAft>
        <a:defRPr sz="4400">
          <a:solidFill>
            <a:schemeClr val="tx2"/>
          </a:solidFill>
          <a:latin typeface="Century Schoolbook" pitchFamily="18" charset="0"/>
        </a:defRPr>
      </a:lvl3pPr>
      <a:lvl4pPr algn="l" rtl="0" eaLnBrk="0" fontAlgn="base" hangingPunct="0">
        <a:spcBef>
          <a:spcPct val="0"/>
        </a:spcBef>
        <a:spcAft>
          <a:spcPct val="0"/>
        </a:spcAft>
        <a:defRPr sz="4400">
          <a:solidFill>
            <a:schemeClr val="tx2"/>
          </a:solidFill>
          <a:latin typeface="Century Schoolbook" pitchFamily="18" charset="0"/>
        </a:defRPr>
      </a:lvl4pPr>
      <a:lvl5pPr algn="l" rtl="0" eaLnBrk="0" fontAlgn="base" hangingPunct="0">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3" cstate="print"/>
          <a:srcRect/>
          <a:stretch>
            <a:fillRect/>
          </a:stretch>
        </p:blipFill>
        <p:spPr bwMode="auto">
          <a:xfrm>
            <a:off x="0" y="0"/>
            <a:ext cx="9144000" cy="6865938"/>
          </a:xfrm>
          <a:prstGeom prst="rect">
            <a:avLst/>
          </a:prstGeom>
          <a:noFill/>
          <a:ln w="9525" algn="ctr">
            <a:noFill/>
            <a:miter lim="800000"/>
            <a:headEnd/>
            <a:tailEnd/>
          </a:ln>
        </p:spPr>
      </p:pic>
      <p:sp>
        <p:nvSpPr>
          <p:cNvPr id="5123" name="Rectangle 3"/>
          <p:cNvSpPr>
            <a:spLocks noChangeArrowheads="1"/>
          </p:cNvSpPr>
          <p:nvPr/>
        </p:nvSpPr>
        <p:spPr bwMode="auto">
          <a:xfrm>
            <a:off x="0" y="6553200"/>
            <a:ext cx="9144000" cy="304800"/>
          </a:xfrm>
          <a:prstGeom prst="rect">
            <a:avLst/>
          </a:prstGeom>
          <a:solidFill>
            <a:srgbClr val="2692B4"/>
          </a:solidFill>
          <a:ln w="9525">
            <a:noFill/>
            <a:miter lim="800000"/>
            <a:headEnd/>
            <a:tailEnd/>
          </a:ln>
          <a:effectLst/>
        </p:spPr>
        <p:txBody>
          <a:bodyPr wrap="none" anchor="ctr"/>
          <a:lstStyle/>
          <a:p>
            <a:pPr algn="ctr" rtl="0" fontAlgn="base">
              <a:spcBef>
                <a:spcPct val="0"/>
              </a:spcBef>
              <a:spcAft>
                <a:spcPct val="0"/>
              </a:spcAft>
              <a:defRPr/>
            </a:pPr>
            <a:endParaRPr lang="en-US" sz="1400" kern="1200" dirty="0">
              <a:solidFill>
                <a:srgbClr val="CDE7FF"/>
              </a:solidFill>
              <a:latin typeface="Franklin Gothic Demi" pitchFamily="34" charset="0"/>
              <a:ea typeface="+mn-ea"/>
              <a:cs typeface="Arial" charset="0"/>
            </a:endParaRPr>
          </a:p>
        </p:txBody>
      </p:sp>
      <p:sp>
        <p:nvSpPr>
          <p:cNvPr id="5124" name="Rectangle 4"/>
          <p:cNvSpPr>
            <a:spLocks noChangeArrowheads="1"/>
          </p:cNvSpPr>
          <p:nvPr/>
        </p:nvSpPr>
        <p:spPr bwMode="auto">
          <a:xfrm>
            <a:off x="0" y="0"/>
            <a:ext cx="9144000" cy="152400"/>
          </a:xfrm>
          <a:prstGeom prst="rect">
            <a:avLst/>
          </a:prstGeom>
          <a:solidFill>
            <a:srgbClr val="00AEC5"/>
          </a:solidFill>
          <a:ln w="9525">
            <a:noFill/>
            <a:miter lim="800000"/>
            <a:headEnd/>
            <a:tailEnd/>
          </a:ln>
          <a:effectLst/>
        </p:spPr>
        <p:txBody>
          <a:bodyPr wrap="none" anchor="ctr"/>
          <a:lstStyle/>
          <a:p>
            <a:pPr algn="l" rtl="0" fontAlgn="base">
              <a:spcBef>
                <a:spcPct val="20000"/>
              </a:spcBef>
              <a:spcAft>
                <a:spcPct val="0"/>
              </a:spcAft>
              <a:defRPr/>
            </a:pPr>
            <a:endParaRPr lang="en-US" sz="800" kern="1200" dirty="0">
              <a:solidFill>
                <a:srgbClr val="000000"/>
              </a:solidFill>
              <a:latin typeface="Franklin Gothic Book" pitchFamily="34" charset="0"/>
              <a:ea typeface="+mn-ea"/>
              <a:cs typeface="+mn-cs"/>
            </a:endParaRPr>
          </a:p>
        </p:txBody>
      </p:sp>
      <p:sp>
        <p:nvSpPr>
          <p:cNvPr id="1029"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11" descr="FWClogo2007"/>
          <p:cNvPicPr>
            <a:picLocks noChangeAspect="1" noChangeArrowheads="1"/>
          </p:cNvPicPr>
          <p:nvPr/>
        </p:nvPicPr>
        <p:blipFill>
          <a:blip r:embed="rId4" cstate="print"/>
          <a:srcRect/>
          <a:stretch>
            <a:fillRect/>
          </a:stretch>
        </p:blipFill>
        <p:spPr bwMode="auto">
          <a:xfrm>
            <a:off x="276225" y="5997575"/>
            <a:ext cx="636588" cy="774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3" r:id="rId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defRPr>
      </a:lvl2pPr>
      <a:lvl3pPr algn="l" rtl="0" eaLnBrk="0" fontAlgn="base" hangingPunct="0">
        <a:spcBef>
          <a:spcPct val="0"/>
        </a:spcBef>
        <a:spcAft>
          <a:spcPct val="0"/>
        </a:spcAft>
        <a:defRPr sz="4400">
          <a:solidFill>
            <a:schemeClr val="tx2"/>
          </a:solidFill>
          <a:latin typeface="Century Schoolbook" pitchFamily="18" charset="0"/>
        </a:defRPr>
      </a:lvl3pPr>
      <a:lvl4pPr algn="l" rtl="0" eaLnBrk="0" fontAlgn="base" hangingPunct="0">
        <a:spcBef>
          <a:spcPct val="0"/>
        </a:spcBef>
        <a:spcAft>
          <a:spcPct val="0"/>
        </a:spcAft>
        <a:defRPr sz="4400">
          <a:solidFill>
            <a:schemeClr val="tx2"/>
          </a:solidFill>
          <a:latin typeface="Century Schoolbook" pitchFamily="18" charset="0"/>
        </a:defRPr>
      </a:lvl4pPr>
      <a:lvl5pPr algn="l" rtl="0" eaLnBrk="0" fontAlgn="base" hangingPunct="0">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3" cstate="print"/>
          <a:srcRect/>
          <a:stretch>
            <a:fillRect/>
          </a:stretch>
        </p:blipFill>
        <p:spPr bwMode="auto">
          <a:xfrm>
            <a:off x="0" y="0"/>
            <a:ext cx="9144000" cy="6865938"/>
          </a:xfrm>
          <a:prstGeom prst="rect">
            <a:avLst/>
          </a:prstGeom>
          <a:noFill/>
          <a:ln w="9525" algn="ctr">
            <a:noFill/>
            <a:miter lim="800000"/>
            <a:headEnd/>
            <a:tailEnd/>
          </a:ln>
        </p:spPr>
      </p:pic>
      <p:sp>
        <p:nvSpPr>
          <p:cNvPr id="5123" name="Rectangle 3"/>
          <p:cNvSpPr>
            <a:spLocks noChangeArrowheads="1"/>
          </p:cNvSpPr>
          <p:nvPr/>
        </p:nvSpPr>
        <p:spPr bwMode="auto">
          <a:xfrm>
            <a:off x="0" y="6553200"/>
            <a:ext cx="9144000" cy="304800"/>
          </a:xfrm>
          <a:prstGeom prst="rect">
            <a:avLst/>
          </a:prstGeom>
          <a:solidFill>
            <a:srgbClr val="2692B4"/>
          </a:solidFill>
          <a:ln w="9525">
            <a:noFill/>
            <a:miter lim="800000"/>
            <a:headEnd/>
            <a:tailEnd/>
          </a:ln>
          <a:effectLst/>
        </p:spPr>
        <p:txBody>
          <a:bodyPr wrap="none" anchor="ctr"/>
          <a:lstStyle/>
          <a:p>
            <a:pPr algn="ctr" rtl="0" fontAlgn="base">
              <a:spcBef>
                <a:spcPct val="0"/>
              </a:spcBef>
              <a:spcAft>
                <a:spcPct val="0"/>
              </a:spcAft>
              <a:defRPr/>
            </a:pPr>
            <a:endParaRPr lang="en-US" sz="1400" kern="1200" dirty="0">
              <a:solidFill>
                <a:srgbClr val="CDE7FF"/>
              </a:solidFill>
              <a:latin typeface="Franklin Gothic Demi" pitchFamily="34" charset="0"/>
              <a:ea typeface="+mn-ea"/>
              <a:cs typeface="Arial" charset="0"/>
            </a:endParaRPr>
          </a:p>
        </p:txBody>
      </p:sp>
      <p:sp>
        <p:nvSpPr>
          <p:cNvPr id="5124" name="Rectangle 4"/>
          <p:cNvSpPr>
            <a:spLocks noChangeArrowheads="1"/>
          </p:cNvSpPr>
          <p:nvPr/>
        </p:nvSpPr>
        <p:spPr bwMode="auto">
          <a:xfrm>
            <a:off x="0" y="0"/>
            <a:ext cx="9144000" cy="152400"/>
          </a:xfrm>
          <a:prstGeom prst="rect">
            <a:avLst/>
          </a:prstGeom>
          <a:solidFill>
            <a:srgbClr val="00AEC5"/>
          </a:solidFill>
          <a:ln w="9525">
            <a:noFill/>
            <a:miter lim="800000"/>
            <a:headEnd/>
            <a:tailEnd/>
          </a:ln>
          <a:effectLst/>
        </p:spPr>
        <p:txBody>
          <a:bodyPr wrap="none" anchor="ctr"/>
          <a:lstStyle/>
          <a:p>
            <a:pPr algn="l" rtl="0" fontAlgn="base">
              <a:spcBef>
                <a:spcPct val="20000"/>
              </a:spcBef>
              <a:spcAft>
                <a:spcPct val="0"/>
              </a:spcAft>
              <a:defRPr/>
            </a:pPr>
            <a:endParaRPr lang="en-US" sz="800" kern="1200" dirty="0">
              <a:solidFill>
                <a:srgbClr val="000000"/>
              </a:solidFill>
              <a:latin typeface="Franklin Gothic Book" pitchFamily="34" charset="0"/>
              <a:ea typeface="+mn-ea"/>
              <a:cs typeface="+mn-cs"/>
            </a:endParaRPr>
          </a:p>
        </p:txBody>
      </p:sp>
      <p:sp>
        <p:nvSpPr>
          <p:cNvPr id="1029"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11" descr="FWClogo2007"/>
          <p:cNvPicPr>
            <a:picLocks noChangeAspect="1" noChangeArrowheads="1"/>
          </p:cNvPicPr>
          <p:nvPr/>
        </p:nvPicPr>
        <p:blipFill>
          <a:blip r:embed="rId4" cstate="print"/>
          <a:srcRect/>
          <a:stretch>
            <a:fillRect/>
          </a:stretch>
        </p:blipFill>
        <p:spPr bwMode="auto">
          <a:xfrm>
            <a:off x="276225" y="5997575"/>
            <a:ext cx="636588" cy="774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5" r:id="rId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defRPr>
      </a:lvl2pPr>
      <a:lvl3pPr algn="l" rtl="0" eaLnBrk="0" fontAlgn="base" hangingPunct="0">
        <a:spcBef>
          <a:spcPct val="0"/>
        </a:spcBef>
        <a:spcAft>
          <a:spcPct val="0"/>
        </a:spcAft>
        <a:defRPr sz="4400">
          <a:solidFill>
            <a:schemeClr val="tx2"/>
          </a:solidFill>
          <a:latin typeface="Century Schoolbook" pitchFamily="18" charset="0"/>
        </a:defRPr>
      </a:lvl3pPr>
      <a:lvl4pPr algn="l" rtl="0" eaLnBrk="0" fontAlgn="base" hangingPunct="0">
        <a:spcBef>
          <a:spcPct val="0"/>
        </a:spcBef>
        <a:spcAft>
          <a:spcPct val="0"/>
        </a:spcAft>
        <a:defRPr sz="4400">
          <a:solidFill>
            <a:schemeClr val="tx2"/>
          </a:solidFill>
          <a:latin typeface="Century Schoolbook" pitchFamily="18" charset="0"/>
        </a:defRPr>
      </a:lvl4pPr>
      <a:lvl5pPr algn="l" rtl="0" eaLnBrk="0" fontAlgn="base" hangingPunct="0">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3" cstate="print"/>
          <a:srcRect/>
          <a:stretch>
            <a:fillRect/>
          </a:stretch>
        </p:blipFill>
        <p:spPr bwMode="auto">
          <a:xfrm>
            <a:off x="0" y="0"/>
            <a:ext cx="9144000" cy="6865938"/>
          </a:xfrm>
          <a:prstGeom prst="rect">
            <a:avLst/>
          </a:prstGeom>
          <a:noFill/>
          <a:ln w="9525" algn="ctr">
            <a:noFill/>
            <a:miter lim="800000"/>
            <a:headEnd/>
            <a:tailEnd/>
          </a:ln>
        </p:spPr>
      </p:pic>
      <p:sp>
        <p:nvSpPr>
          <p:cNvPr id="5123" name="Rectangle 3"/>
          <p:cNvSpPr>
            <a:spLocks noChangeArrowheads="1"/>
          </p:cNvSpPr>
          <p:nvPr/>
        </p:nvSpPr>
        <p:spPr bwMode="auto">
          <a:xfrm>
            <a:off x="0" y="6553200"/>
            <a:ext cx="9144000" cy="304800"/>
          </a:xfrm>
          <a:prstGeom prst="rect">
            <a:avLst/>
          </a:prstGeom>
          <a:solidFill>
            <a:srgbClr val="2692B4"/>
          </a:solidFill>
          <a:ln w="9525">
            <a:noFill/>
            <a:miter lim="800000"/>
            <a:headEnd/>
            <a:tailEnd/>
          </a:ln>
          <a:effectLst/>
        </p:spPr>
        <p:txBody>
          <a:bodyPr wrap="none" anchor="ctr"/>
          <a:lstStyle/>
          <a:p>
            <a:pPr algn="ctr" rtl="0" fontAlgn="base">
              <a:spcBef>
                <a:spcPct val="0"/>
              </a:spcBef>
              <a:spcAft>
                <a:spcPct val="0"/>
              </a:spcAft>
              <a:defRPr/>
            </a:pPr>
            <a:endParaRPr lang="en-US" sz="1400" kern="1200" dirty="0">
              <a:solidFill>
                <a:srgbClr val="CDE7FF"/>
              </a:solidFill>
              <a:latin typeface="Franklin Gothic Demi" pitchFamily="34" charset="0"/>
              <a:ea typeface="+mn-ea"/>
              <a:cs typeface="Arial" charset="0"/>
            </a:endParaRPr>
          </a:p>
        </p:txBody>
      </p:sp>
      <p:sp>
        <p:nvSpPr>
          <p:cNvPr id="5124" name="Rectangle 4"/>
          <p:cNvSpPr>
            <a:spLocks noChangeArrowheads="1"/>
          </p:cNvSpPr>
          <p:nvPr/>
        </p:nvSpPr>
        <p:spPr bwMode="auto">
          <a:xfrm>
            <a:off x="0" y="0"/>
            <a:ext cx="9144000" cy="152400"/>
          </a:xfrm>
          <a:prstGeom prst="rect">
            <a:avLst/>
          </a:prstGeom>
          <a:solidFill>
            <a:srgbClr val="00AEC5"/>
          </a:solidFill>
          <a:ln w="9525">
            <a:noFill/>
            <a:miter lim="800000"/>
            <a:headEnd/>
            <a:tailEnd/>
          </a:ln>
          <a:effectLst/>
        </p:spPr>
        <p:txBody>
          <a:bodyPr wrap="none" anchor="ctr"/>
          <a:lstStyle/>
          <a:p>
            <a:pPr algn="l" rtl="0" fontAlgn="base">
              <a:spcBef>
                <a:spcPct val="20000"/>
              </a:spcBef>
              <a:spcAft>
                <a:spcPct val="0"/>
              </a:spcAft>
              <a:defRPr/>
            </a:pPr>
            <a:endParaRPr lang="en-US" sz="800" kern="1200" dirty="0">
              <a:solidFill>
                <a:srgbClr val="000000"/>
              </a:solidFill>
              <a:latin typeface="Franklin Gothic Book" pitchFamily="34" charset="0"/>
              <a:ea typeface="+mn-ea"/>
              <a:cs typeface="+mn-cs"/>
            </a:endParaRPr>
          </a:p>
        </p:txBody>
      </p:sp>
      <p:sp>
        <p:nvSpPr>
          <p:cNvPr id="1029"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11" descr="FWClogo2007"/>
          <p:cNvPicPr>
            <a:picLocks noChangeAspect="1" noChangeArrowheads="1"/>
          </p:cNvPicPr>
          <p:nvPr/>
        </p:nvPicPr>
        <p:blipFill>
          <a:blip r:embed="rId4" cstate="print"/>
          <a:srcRect/>
          <a:stretch>
            <a:fillRect/>
          </a:stretch>
        </p:blipFill>
        <p:spPr bwMode="auto">
          <a:xfrm>
            <a:off x="276225" y="5997575"/>
            <a:ext cx="636588" cy="774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defRPr>
      </a:lvl2pPr>
      <a:lvl3pPr algn="l" rtl="0" eaLnBrk="0" fontAlgn="base" hangingPunct="0">
        <a:spcBef>
          <a:spcPct val="0"/>
        </a:spcBef>
        <a:spcAft>
          <a:spcPct val="0"/>
        </a:spcAft>
        <a:defRPr sz="4400">
          <a:solidFill>
            <a:schemeClr val="tx2"/>
          </a:solidFill>
          <a:latin typeface="Century Schoolbook" pitchFamily="18" charset="0"/>
        </a:defRPr>
      </a:lvl3pPr>
      <a:lvl4pPr algn="l" rtl="0" eaLnBrk="0" fontAlgn="base" hangingPunct="0">
        <a:spcBef>
          <a:spcPct val="0"/>
        </a:spcBef>
        <a:spcAft>
          <a:spcPct val="0"/>
        </a:spcAft>
        <a:defRPr sz="4400">
          <a:solidFill>
            <a:schemeClr val="tx2"/>
          </a:solidFill>
          <a:latin typeface="Century Schoolbook" pitchFamily="18" charset="0"/>
        </a:defRPr>
      </a:lvl4pPr>
      <a:lvl5pPr algn="l" rtl="0" eaLnBrk="0" fontAlgn="base" hangingPunct="0">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4" cstate="print"/>
          <a:srcRect/>
          <a:stretch>
            <a:fillRect/>
          </a:stretch>
        </p:blipFill>
        <p:spPr bwMode="auto">
          <a:xfrm>
            <a:off x="0" y="0"/>
            <a:ext cx="9144000" cy="6865938"/>
          </a:xfrm>
          <a:prstGeom prst="rect">
            <a:avLst/>
          </a:prstGeom>
          <a:noFill/>
          <a:ln w="9525" algn="ctr">
            <a:noFill/>
            <a:miter lim="800000"/>
            <a:headEnd/>
            <a:tailEnd/>
          </a:ln>
        </p:spPr>
      </p:pic>
      <p:sp>
        <p:nvSpPr>
          <p:cNvPr id="5123" name="Rectangle 3"/>
          <p:cNvSpPr>
            <a:spLocks noChangeArrowheads="1"/>
          </p:cNvSpPr>
          <p:nvPr/>
        </p:nvSpPr>
        <p:spPr bwMode="auto">
          <a:xfrm>
            <a:off x="0" y="6553200"/>
            <a:ext cx="9144000" cy="304800"/>
          </a:xfrm>
          <a:prstGeom prst="rect">
            <a:avLst/>
          </a:prstGeom>
          <a:solidFill>
            <a:srgbClr val="2692B4"/>
          </a:solidFill>
          <a:ln w="9525">
            <a:noFill/>
            <a:miter lim="800000"/>
            <a:headEnd/>
            <a:tailEnd/>
          </a:ln>
          <a:effectLst/>
        </p:spPr>
        <p:txBody>
          <a:bodyPr wrap="none" anchor="ctr"/>
          <a:lstStyle/>
          <a:p>
            <a:pPr algn="ctr" rtl="0" fontAlgn="base">
              <a:spcBef>
                <a:spcPct val="0"/>
              </a:spcBef>
              <a:spcAft>
                <a:spcPct val="0"/>
              </a:spcAft>
              <a:defRPr/>
            </a:pPr>
            <a:endParaRPr lang="en-US" sz="1400" kern="1200" dirty="0">
              <a:solidFill>
                <a:srgbClr val="CDE7FF"/>
              </a:solidFill>
              <a:latin typeface="Franklin Gothic Demi" pitchFamily="34" charset="0"/>
              <a:ea typeface="+mn-ea"/>
              <a:cs typeface="Arial" charset="0"/>
            </a:endParaRPr>
          </a:p>
        </p:txBody>
      </p:sp>
      <p:sp>
        <p:nvSpPr>
          <p:cNvPr id="5124" name="Rectangle 4"/>
          <p:cNvSpPr>
            <a:spLocks noChangeArrowheads="1"/>
          </p:cNvSpPr>
          <p:nvPr/>
        </p:nvSpPr>
        <p:spPr bwMode="auto">
          <a:xfrm>
            <a:off x="0" y="0"/>
            <a:ext cx="9144000" cy="152400"/>
          </a:xfrm>
          <a:prstGeom prst="rect">
            <a:avLst/>
          </a:prstGeom>
          <a:solidFill>
            <a:srgbClr val="00AEC5"/>
          </a:solidFill>
          <a:ln w="9525">
            <a:noFill/>
            <a:miter lim="800000"/>
            <a:headEnd/>
            <a:tailEnd/>
          </a:ln>
          <a:effectLst/>
        </p:spPr>
        <p:txBody>
          <a:bodyPr wrap="none" anchor="ctr"/>
          <a:lstStyle/>
          <a:p>
            <a:pPr algn="l" rtl="0" fontAlgn="base">
              <a:spcBef>
                <a:spcPct val="20000"/>
              </a:spcBef>
              <a:spcAft>
                <a:spcPct val="0"/>
              </a:spcAft>
              <a:defRPr/>
            </a:pPr>
            <a:endParaRPr lang="en-US" sz="800" kern="1200" dirty="0">
              <a:solidFill>
                <a:srgbClr val="000000"/>
              </a:solidFill>
              <a:latin typeface="Franklin Gothic Book" pitchFamily="34" charset="0"/>
              <a:ea typeface="+mn-ea"/>
              <a:cs typeface="+mn-cs"/>
            </a:endParaRPr>
          </a:p>
        </p:txBody>
      </p:sp>
      <p:sp>
        <p:nvSpPr>
          <p:cNvPr id="1029"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11" descr="FWClogo2007"/>
          <p:cNvPicPr>
            <a:picLocks noChangeAspect="1" noChangeArrowheads="1"/>
          </p:cNvPicPr>
          <p:nvPr/>
        </p:nvPicPr>
        <p:blipFill>
          <a:blip r:embed="rId5" cstate="print"/>
          <a:srcRect/>
          <a:stretch>
            <a:fillRect/>
          </a:stretch>
        </p:blipFill>
        <p:spPr bwMode="auto">
          <a:xfrm>
            <a:off x="276225" y="5997575"/>
            <a:ext cx="636588" cy="774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defRPr>
      </a:lvl2pPr>
      <a:lvl3pPr algn="l" rtl="0" eaLnBrk="0" fontAlgn="base" hangingPunct="0">
        <a:spcBef>
          <a:spcPct val="0"/>
        </a:spcBef>
        <a:spcAft>
          <a:spcPct val="0"/>
        </a:spcAft>
        <a:defRPr sz="4400">
          <a:solidFill>
            <a:schemeClr val="tx2"/>
          </a:solidFill>
          <a:latin typeface="Century Schoolbook" pitchFamily="18" charset="0"/>
        </a:defRPr>
      </a:lvl3pPr>
      <a:lvl4pPr algn="l" rtl="0" eaLnBrk="0" fontAlgn="base" hangingPunct="0">
        <a:spcBef>
          <a:spcPct val="0"/>
        </a:spcBef>
        <a:spcAft>
          <a:spcPct val="0"/>
        </a:spcAft>
        <a:defRPr sz="4400">
          <a:solidFill>
            <a:schemeClr val="tx2"/>
          </a:solidFill>
          <a:latin typeface="Century Schoolbook" pitchFamily="18" charset="0"/>
        </a:defRPr>
      </a:lvl4pPr>
      <a:lvl5pPr algn="l" rtl="0" eaLnBrk="0" fontAlgn="base" hangingPunct="0">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5" cstate="print"/>
          <a:srcRect/>
          <a:stretch>
            <a:fillRect/>
          </a:stretch>
        </p:blipFill>
        <p:spPr bwMode="auto">
          <a:xfrm>
            <a:off x="0" y="0"/>
            <a:ext cx="9144000" cy="6865938"/>
          </a:xfrm>
          <a:prstGeom prst="rect">
            <a:avLst/>
          </a:prstGeom>
          <a:noFill/>
          <a:ln w="9525" algn="ctr">
            <a:noFill/>
            <a:miter lim="800000"/>
            <a:headEnd/>
            <a:tailEnd/>
          </a:ln>
        </p:spPr>
      </p:pic>
      <p:sp>
        <p:nvSpPr>
          <p:cNvPr id="5123" name="Rectangle 3"/>
          <p:cNvSpPr>
            <a:spLocks noChangeArrowheads="1"/>
          </p:cNvSpPr>
          <p:nvPr/>
        </p:nvSpPr>
        <p:spPr bwMode="auto">
          <a:xfrm>
            <a:off x="0" y="6553200"/>
            <a:ext cx="9144000" cy="304800"/>
          </a:xfrm>
          <a:prstGeom prst="rect">
            <a:avLst/>
          </a:prstGeom>
          <a:solidFill>
            <a:srgbClr val="2692B4"/>
          </a:solidFill>
          <a:ln w="9525">
            <a:noFill/>
            <a:miter lim="800000"/>
            <a:headEnd/>
            <a:tailEnd/>
          </a:ln>
          <a:effectLst/>
        </p:spPr>
        <p:txBody>
          <a:bodyPr wrap="none" anchor="ctr"/>
          <a:lstStyle/>
          <a:p>
            <a:pPr algn="ctr" rtl="0" fontAlgn="base">
              <a:spcBef>
                <a:spcPct val="0"/>
              </a:spcBef>
              <a:spcAft>
                <a:spcPct val="0"/>
              </a:spcAft>
              <a:defRPr/>
            </a:pPr>
            <a:endParaRPr lang="en-US" sz="1400" kern="1200" dirty="0">
              <a:solidFill>
                <a:srgbClr val="CDE7FF"/>
              </a:solidFill>
              <a:latin typeface="Franklin Gothic Demi" pitchFamily="34" charset="0"/>
              <a:ea typeface="+mn-ea"/>
              <a:cs typeface="Arial" charset="0"/>
            </a:endParaRPr>
          </a:p>
        </p:txBody>
      </p:sp>
      <p:sp>
        <p:nvSpPr>
          <p:cNvPr id="5124" name="Rectangle 4"/>
          <p:cNvSpPr>
            <a:spLocks noChangeArrowheads="1"/>
          </p:cNvSpPr>
          <p:nvPr/>
        </p:nvSpPr>
        <p:spPr bwMode="auto">
          <a:xfrm>
            <a:off x="0" y="0"/>
            <a:ext cx="9144000" cy="152400"/>
          </a:xfrm>
          <a:prstGeom prst="rect">
            <a:avLst/>
          </a:prstGeom>
          <a:solidFill>
            <a:srgbClr val="00AEC5"/>
          </a:solidFill>
          <a:ln w="9525">
            <a:noFill/>
            <a:miter lim="800000"/>
            <a:headEnd/>
            <a:tailEnd/>
          </a:ln>
          <a:effectLst/>
        </p:spPr>
        <p:txBody>
          <a:bodyPr wrap="none" anchor="ctr"/>
          <a:lstStyle/>
          <a:p>
            <a:pPr algn="l" rtl="0" fontAlgn="base">
              <a:spcBef>
                <a:spcPct val="20000"/>
              </a:spcBef>
              <a:spcAft>
                <a:spcPct val="0"/>
              </a:spcAft>
              <a:defRPr/>
            </a:pPr>
            <a:endParaRPr lang="en-US" sz="800" kern="1200" dirty="0">
              <a:solidFill>
                <a:srgbClr val="000000"/>
              </a:solidFill>
              <a:latin typeface="Franklin Gothic Book" pitchFamily="34" charset="0"/>
              <a:ea typeface="+mn-ea"/>
              <a:cs typeface="+mn-cs"/>
            </a:endParaRPr>
          </a:p>
        </p:txBody>
      </p:sp>
      <p:sp>
        <p:nvSpPr>
          <p:cNvPr id="1029"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31" name="Picture 11" descr="FWClogo2007"/>
          <p:cNvPicPr>
            <a:picLocks noChangeAspect="1" noChangeArrowheads="1"/>
          </p:cNvPicPr>
          <p:nvPr/>
        </p:nvPicPr>
        <p:blipFill>
          <a:blip r:embed="rId6" cstate="print"/>
          <a:srcRect/>
          <a:stretch>
            <a:fillRect/>
          </a:stretch>
        </p:blipFill>
        <p:spPr bwMode="auto">
          <a:xfrm>
            <a:off x="276225" y="5997575"/>
            <a:ext cx="636588" cy="774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2" r:id="rId1"/>
    <p:sldLayoutId id="2147483677" r:id="rId2"/>
    <p:sldLayoutId id="2147483678" r:id="rId3"/>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defRPr>
      </a:lvl2pPr>
      <a:lvl3pPr algn="l" rtl="0" eaLnBrk="0" fontAlgn="base" hangingPunct="0">
        <a:spcBef>
          <a:spcPct val="0"/>
        </a:spcBef>
        <a:spcAft>
          <a:spcPct val="0"/>
        </a:spcAft>
        <a:defRPr sz="4400">
          <a:solidFill>
            <a:schemeClr val="tx2"/>
          </a:solidFill>
          <a:latin typeface="Century Schoolbook" pitchFamily="18" charset="0"/>
        </a:defRPr>
      </a:lvl3pPr>
      <a:lvl4pPr algn="l" rtl="0" eaLnBrk="0" fontAlgn="base" hangingPunct="0">
        <a:spcBef>
          <a:spcPct val="0"/>
        </a:spcBef>
        <a:spcAft>
          <a:spcPct val="0"/>
        </a:spcAft>
        <a:defRPr sz="4400">
          <a:solidFill>
            <a:schemeClr val="tx2"/>
          </a:solidFill>
          <a:latin typeface="Century Schoolbook" pitchFamily="18" charset="0"/>
        </a:defRPr>
      </a:lvl4pPr>
      <a:lvl5pPr algn="l" rtl="0" eaLnBrk="0" fontAlgn="base" hangingPunct="0">
        <a:spcBef>
          <a:spcPct val="0"/>
        </a:spcBef>
        <a:spcAft>
          <a:spcPct val="0"/>
        </a:spcAft>
        <a:defRPr sz="4400">
          <a:solidFill>
            <a:schemeClr val="tx2"/>
          </a:solidFill>
          <a:latin typeface="Century Schoolbook" pitchFamily="18" charset="0"/>
        </a:defRPr>
      </a:lvl5pPr>
      <a:lvl6pPr marL="457200" algn="l" rtl="0" fontAlgn="base">
        <a:spcBef>
          <a:spcPct val="0"/>
        </a:spcBef>
        <a:spcAft>
          <a:spcPct val="0"/>
        </a:spcAft>
        <a:defRPr sz="4400">
          <a:solidFill>
            <a:schemeClr val="tx2"/>
          </a:solidFill>
          <a:latin typeface="Century Schoolbook" pitchFamily="18" charset="0"/>
        </a:defRPr>
      </a:lvl6pPr>
      <a:lvl7pPr marL="914400" algn="l" rtl="0" fontAlgn="base">
        <a:spcBef>
          <a:spcPct val="0"/>
        </a:spcBef>
        <a:spcAft>
          <a:spcPct val="0"/>
        </a:spcAft>
        <a:defRPr sz="4400">
          <a:solidFill>
            <a:schemeClr val="tx2"/>
          </a:solidFill>
          <a:latin typeface="Century Schoolbook" pitchFamily="18" charset="0"/>
        </a:defRPr>
      </a:lvl7pPr>
      <a:lvl8pPr marL="1371600" algn="l" rtl="0" fontAlgn="base">
        <a:spcBef>
          <a:spcPct val="0"/>
        </a:spcBef>
        <a:spcAft>
          <a:spcPct val="0"/>
        </a:spcAft>
        <a:defRPr sz="4400">
          <a:solidFill>
            <a:schemeClr val="tx2"/>
          </a:solidFill>
          <a:latin typeface="Century Schoolbook" pitchFamily="18" charset="0"/>
        </a:defRPr>
      </a:lvl8pPr>
      <a:lvl9pPr marL="1828800" algn="l" rtl="0" fontAlgn="base">
        <a:spcBef>
          <a:spcPct val="0"/>
        </a:spcBef>
        <a:spcAft>
          <a:spcPct val="0"/>
        </a:spcAft>
        <a:defRPr sz="4400">
          <a:solidFill>
            <a:schemeClr val="tx2"/>
          </a:solidFill>
          <a:latin typeface="Century Schoolbook" pitchFamily="18"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1" descr="FWClogo2007"/>
          <p:cNvPicPr>
            <a:picLocks noChangeAspect="1" noChangeArrowheads="1"/>
          </p:cNvPicPr>
          <p:nvPr/>
        </p:nvPicPr>
        <p:blipFill>
          <a:blip r:embed="rId3" cstate="print"/>
          <a:srcRect/>
          <a:stretch>
            <a:fillRect/>
          </a:stretch>
        </p:blipFill>
        <p:spPr bwMode="auto">
          <a:xfrm>
            <a:off x="301625" y="5861050"/>
            <a:ext cx="688975" cy="911225"/>
          </a:xfrm>
          <a:prstGeom prst="rect">
            <a:avLst/>
          </a:prstGeom>
          <a:noFill/>
          <a:ln w="9525">
            <a:noFill/>
            <a:miter lim="800000"/>
            <a:headEnd/>
            <a:tailEnd/>
          </a:ln>
        </p:spPr>
      </p:pic>
      <p:sp>
        <p:nvSpPr>
          <p:cNvPr id="8" name="Slide Number Placeholder 7"/>
          <p:cNvSpPr>
            <a:spLocks noGrp="1"/>
          </p:cNvSpPr>
          <p:nvPr>
            <p:ph type="sldNum" sz="quarter" idx="4"/>
          </p:nvPr>
        </p:nvSpPr>
        <p:spPr>
          <a:xfrm>
            <a:off x="70104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0" b="1">
                <a:solidFill>
                  <a:srgbClr val="FFFFFF"/>
                </a:solidFill>
                <a:latin typeface="+mn-lt"/>
                <a:ea typeface="+mn-ea"/>
              </a:defRPr>
            </a:lvl1pPr>
          </a:lstStyle>
          <a:p>
            <a:pPr rtl="0" fontAlgn="base">
              <a:spcBef>
                <a:spcPct val="20000"/>
              </a:spcBef>
              <a:spcAft>
                <a:spcPct val="0"/>
              </a:spcAft>
              <a:defRPr/>
            </a:pPr>
            <a:fld id="{D7CC16C9-70DF-42A4-8BBF-C82F38F4D623}" type="slidenum">
              <a:rPr lang="en-US" kern="1200">
                <a:latin typeface="Franklin Gothic Book"/>
                <a:cs typeface="+mn-cs"/>
              </a:rPr>
              <a:pPr rtl="0" fontAlgn="base">
                <a:spcBef>
                  <a:spcPct val="20000"/>
                </a:spcBef>
                <a:spcAft>
                  <a:spcPct val="0"/>
                </a:spcAft>
                <a:defRPr/>
              </a:pPr>
              <a:t>‹#›</a:t>
            </a:fld>
            <a:endParaRPr lang="en-US" kern="1200">
              <a:latin typeface="Franklin Gothic Book"/>
              <a:cs typeface="+mn-cs"/>
            </a:endParaRPr>
          </a:p>
        </p:txBody>
      </p:sp>
    </p:spTree>
  </p:cSld>
  <p:clrMap bg1="lt1" tx1="dk1" bg2="lt2" tx2="dk2" accent1="accent1" accent2="accent2" accent3="accent3" accent4="accent4" accent5="accent5" accent6="accent6" hlink="hlink" folHlink="folHlink"/>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2pPr>
      <a:lvl3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3pPr>
      <a:lvl4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4pPr>
      <a:lvl5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5pPr>
      <a:lvl6pPr marL="4572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6pPr>
      <a:lvl7pPr marL="9144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7pPr>
      <a:lvl8pPr marL="13716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8pPr>
      <a:lvl9pPr marL="18288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074" name="Rectangle 5"/>
          <p:cNvSpPr>
            <a:spLocks noGrp="1" noChangeArrowheads="1"/>
          </p:cNvSpPr>
          <p:nvPr>
            <p:ph type="title"/>
          </p:nvPr>
        </p:nvSpPr>
        <p:spPr bwMode="auto">
          <a:xfrm>
            <a:off x="457200" y="274638"/>
            <a:ext cx="8305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5" name="Rectangle 6"/>
          <p:cNvSpPr>
            <a:spLocks noGrp="1" noChangeArrowheads="1"/>
          </p:cNvSpPr>
          <p:nvPr>
            <p:ph type="body" idx="1"/>
          </p:nvPr>
        </p:nvSpPr>
        <p:spPr bwMode="auto">
          <a:xfrm>
            <a:off x="1295400" y="1676400"/>
            <a:ext cx="7467600" cy="3992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076" name="Picture 11" descr="FWClogo2007"/>
          <p:cNvPicPr>
            <a:picLocks noChangeAspect="1" noChangeArrowheads="1"/>
          </p:cNvPicPr>
          <p:nvPr/>
        </p:nvPicPr>
        <p:blipFill>
          <a:blip r:embed="rId4" cstate="print"/>
          <a:srcRect/>
          <a:stretch>
            <a:fillRect/>
          </a:stretch>
        </p:blipFill>
        <p:spPr bwMode="auto">
          <a:xfrm>
            <a:off x="301625" y="5861050"/>
            <a:ext cx="688975" cy="911225"/>
          </a:xfrm>
          <a:prstGeom prst="rect">
            <a:avLst/>
          </a:prstGeom>
          <a:noFill/>
          <a:ln w="9525">
            <a:noFill/>
            <a:miter lim="800000"/>
            <a:headEnd/>
            <a:tailEnd/>
          </a:ln>
        </p:spPr>
      </p:pic>
      <p:sp>
        <p:nvSpPr>
          <p:cNvPr id="8" name="Slide Number Placeholder 7"/>
          <p:cNvSpPr>
            <a:spLocks noGrp="1"/>
          </p:cNvSpPr>
          <p:nvPr>
            <p:ph type="sldNum" sz="quarter" idx="4"/>
          </p:nvPr>
        </p:nvSpPr>
        <p:spPr>
          <a:xfrm>
            <a:off x="70104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100" b="1">
                <a:solidFill>
                  <a:srgbClr val="FFFFFF"/>
                </a:solidFill>
                <a:latin typeface="+mn-lt"/>
                <a:ea typeface="+mn-ea"/>
              </a:defRPr>
            </a:lvl1pPr>
          </a:lstStyle>
          <a:p>
            <a:pPr rtl="0" fontAlgn="base">
              <a:spcBef>
                <a:spcPct val="20000"/>
              </a:spcBef>
              <a:spcAft>
                <a:spcPct val="0"/>
              </a:spcAft>
              <a:defRPr/>
            </a:pPr>
            <a:fld id="{D7CC16C9-70DF-42A4-8BBF-C82F38F4D623}" type="slidenum">
              <a:rPr lang="en-US" kern="1200">
                <a:latin typeface="Franklin Gothic Book"/>
                <a:cs typeface="+mn-cs"/>
              </a:rPr>
              <a:pPr rtl="0" fontAlgn="base">
                <a:spcBef>
                  <a:spcPct val="20000"/>
                </a:spcBef>
                <a:spcAft>
                  <a:spcPct val="0"/>
                </a:spcAft>
                <a:defRPr/>
              </a:pPr>
              <a:t>‹#›</a:t>
            </a:fld>
            <a:endParaRPr lang="en-US" kern="1200">
              <a:latin typeface="Franklin Gothic Book"/>
              <a:cs typeface="+mn-cs"/>
            </a:endParaRPr>
          </a:p>
        </p:txBody>
      </p:sp>
    </p:spTree>
  </p:cSld>
  <p:clrMap bg1="lt1" tx1="dk1" bg2="lt2" tx2="dk2" accent1="accent1" accent2="accent2" accent3="accent3" accent4="accent4" accent5="accent5" accent6="accent6" hlink="hlink" folHlink="folHlink"/>
  <p:sldLayoutIdLst>
    <p:sldLayoutId id="2147483676" r:id="rId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2pPr>
      <a:lvl3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3pPr>
      <a:lvl4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4pPr>
      <a:lvl5pPr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5pPr>
      <a:lvl6pPr marL="4572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6pPr>
      <a:lvl7pPr marL="9144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7pPr>
      <a:lvl8pPr marL="13716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8pPr>
      <a:lvl9pPr marL="1828800" algn="l" rtl="0" eaLnBrk="0" fontAlgn="base" hangingPunct="0">
        <a:spcBef>
          <a:spcPct val="0"/>
        </a:spcBef>
        <a:spcAft>
          <a:spcPct val="0"/>
        </a:spcAft>
        <a:defRPr sz="4400">
          <a:solidFill>
            <a:schemeClr val="tx2"/>
          </a:solidFill>
          <a:latin typeface="Century Schoolbook" pitchFamily="18" charset="0"/>
          <a:ea typeface="ＭＳ Ｐゴシック" pitchFamily="-112" charset="-128"/>
        </a:defRPr>
      </a:lvl9pPr>
    </p:titleStyle>
    <p:bodyStyle>
      <a:lvl1pPr marL="342900" indent="-342900" algn="l" rtl="0" eaLnBrk="0" fontAlgn="base" hangingPunct="0">
        <a:spcBef>
          <a:spcPct val="20000"/>
        </a:spcBef>
        <a:spcAft>
          <a:spcPct val="0"/>
        </a:spcAft>
        <a:buFont typeface="Wingdings" pitchFamily="2" charset="2"/>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Wingdings" pitchFamily="2" charset="2"/>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55.jpeg"/></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9.xml"/><Relationship Id="rId5" Type="http://schemas.openxmlformats.org/officeDocument/2006/relationships/image" Target="../media/image57.jpeg"/><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lgn="r" rtl="0" fontAlgn="base">
              <a:spcBef>
                <a:spcPct val="20000"/>
              </a:spcBef>
              <a:spcAft>
                <a:spcPct val="0"/>
              </a:spcAft>
              <a:defRPr/>
            </a:pPr>
            <a:fld id="{FC98C851-3B4B-4EA6-BCCB-A1355BECC9E8}" type="slidenum">
              <a:rPr lang="en-US" sz="1100" b="1" kern="1200">
                <a:solidFill>
                  <a:srgbClr val="FFFFFF"/>
                </a:solidFill>
                <a:latin typeface="Franklin Gothic Book"/>
                <a:cs typeface="+mn-cs"/>
              </a:rPr>
              <a:pPr algn="r" rtl="0" fontAlgn="base">
                <a:spcBef>
                  <a:spcPct val="20000"/>
                </a:spcBef>
                <a:spcAft>
                  <a:spcPct val="0"/>
                </a:spcAft>
                <a:defRPr/>
              </a:pPr>
              <a:t>1</a:t>
            </a:fld>
            <a:endParaRPr lang="en-US" sz="1100" b="1" kern="1200">
              <a:solidFill>
                <a:srgbClr val="FFFFFF"/>
              </a:solidFill>
              <a:latin typeface="Franklin Gothic Book"/>
              <a:cs typeface="+mn-cs"/>
            </a:endParaRPr>
          </a:p>
        </p:txBody>
      </p:sp>
      <p:sp>
        <p:nvSpPr>
          <p:cNvPr id="5123" name="Rectangle 2"/>
          <p:cNvSpPr>
            <a:spLocks noGrp="1" noChangeArrowheads="1"/>
          </p:cNvSpPr>
          <p:nvPr>
            <p:ph type="ctrTitle"/>
          </p:nvPr>
        </p:nvSpPr>
        <p:spPr>
          <a:xfrm>
            <a:off x="1219200" y="5334000"/>
            <a:ext cx="7391400" cy="990600"/>
          </a:xfrm>
        </p:spPr>
        <p:txBody>
          <a:bodyPr/>
          <a:lstStyle/>
          <a:p>
            <a:r>
              <a:rPr lang="en-US" sz="3400" dirty="0"/>
              <a:t>Meet the Gopher Tortoise! </a:t>
            </a:r>
            <a:br>
              <a:rPr lang="en-US" sz="3400" dirty="0"/>
            </a:br>
            <a:endParaRPr lang="en-US" sz="3400" dirty="0"/>
          </a:p>
        </p:txBody>
      </p:sp>
      <p:pic>
        <p:nvPicPr>
          <p:cNvPr id="5124" name="Picture 3" descr="C:\Documents and Settings\Tera.Meeks\Desktop\small photos\gopher T in human habitat.jpg"/>
          <p:cNvPicPr>
            <a:picLocks noChangeAspect="1" noChangeArrowheads="1"/>
          </p:cNvPicPr>
          <p:nvPr/>
        </p:nvPicPr>
        <p:blipFill>
          <a:blip r:embed="rId3" cstate="print"/>
          <a:srcRect/>
          <a:stretch>
            <a:fillRect/>
          </a:stretch>
        </p:blipFill>
        <p:spPr bwMode="auto">
          <a:xfrm>
            <a:off x="1219200" y="766391"/>
            <a:ext cx="6705600" cy="4415209"/>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3800"/>
              <a:t>Identification</a:t>
            </a:r>
            <a:br>
              <a:rPr lang="en-US" sz="3800"/>
            </a:br>
            <a:endParaRPr lang="en-US" sz="3800"/>
          </a:p>
        </p:txBody>
      </p:sp>
      <p:grpSp>
        <p:nvGrpSpPr>
          <p:cNvPr id="2" name="Group 8"/>
          <p:cNvGrpSpPr>
            <a:grpSpLocks/>
          </p:cNvGrpSpPr>
          <p:nvPr/>
        </p:nvGrpSpPr>
        <p:grpSpPr bwMode="auto">
          <a:xfrm>
            <a:off x="533400" y="1066800"/>
            <a:ext cx="3509963" cy="2884488"/>
            <a:chOff x="533400" y="1219200"/>
            <a:chExt cx="3509252" cy="2883932"/>
          </a:xfrm>
        </p:grpSpPr>
        <p:pic>
          <p:nvPicPr>
            <p:cNvPr id="5129" name="Picture 4" descr="C:\Documents and Settings\Tera.Meeks\Desktop\small photos\GTs 069.jpg"/>
            <p:cNvPicPr>
              <a:picLocks noChangeAspect="1" noChangeArrowheads="1"/>
            </p:cNvPicPr>
            <p:nvPr/>
          </p:nvPicPr>
          <p:blipFill>
            <a:blip r:embed="rId3" cstate="print"/>
            <a:srcRect/>
            <a:stretch>
              <a:fillRect/>
            </a:stretch>
          </p:blipFill>
          <p:spPr bwMode="auto">
            <a:xfrm>
              <a:off x="533400" y="1219200"/>
              <a:ext cx="3509252" cy="2514600"/>
            </a:xfrm>
            <a:prstGeom prst="rect">
              <a:avLst/>
            </a:prstGeom>
            <a:noFill/>
            <a:ln w="9525">
              <a:noFill/>
              <a:miter lim="800000"/>
              <a:headEnd/>
              <a:tailEnd/>
            </a:ln>
          </p:spPr>
        </p:pic>
        <p:sp>
          <p:nvSpPr>
            <p:cNvPr id="5130" name="TextBox 6"/>
            <p:cNvSpPr txBox="1">
              <a:spLocks noChangeArrowheads="1"/>
            </p:cNvSpPr>
            <p:nvPr/>
          </p:nvSpPr>
          <p:spPr bwMode="auto">
            <a:xfrm>
              <a:off x="1295400" y="3733800"/>
              <a:ext cx="1981200" cy="369332"/>
            </a:xfrm>
            <a:prstGeom prst="rect">
              <a:avLst/>
            </a:prstGeom>
            <a:noFill/>
            <a:ln w="9525">
              <a:noFill/>
              <a:miter lim="800000"/>
              <a:headEnd/>
              <a:tailEnd/>
            </a:ln>
          </p:spPr>
          <p:txBody>
            <a:bodyPr>
              <a:spAutoFit/>
            </a:bodyPr>
            <a:lstStyle/>
            <a:p>
              <a:pPr algn="l" rtl="0" fontAlgn="base">
                <a:spcBef>
                  <a:spcPct val="20000"/>
                </a:spcBef>
                <a:spcAft>
                  <a:spcPct val="0"/>
                </a:spcAft>
              </a:pPr>
              <a:r>
                <a:rPr lang="en-US" b="1" kern="1200">
                  <a:solidFill>
                    <a:srgbClr val="000000"/>
                  </a:solidFill>
                  <a:latin typeface="Franklin Gothic Book" pitchFamily="34" charset="0"/>
                  <a:ea typeface="+mn-ea"/>
                  <a:cs typeface="+mn-cs"/>
                </a:rPr>
                <a:t>Stumpy back legs</a:t>
              </a:r>
            </a:p>
          </p:txBody>
        </p:sp>
      </p:grpSp>
      <p:grpSp>
        <p:nvGrpSpPr>
          <p:cNvPr id="3" name="Group 9"/>
          <p:cNvGrpSpPr>
            <a:grpSpLocks/>
          </p:cNvGrpSpPr>
          <p:nvPr/>
        </p:nvGrpSpPr>
        <p:grpSpPr bwMode="auto">
          <a:xfrm>
            <a:off x="5105400" y="1219200"/>
            <a:ext cx="3429000" cy="2655888"/>
            <a:chOff x="4876800" y="1295400"/>
            <a:chExt cx="3429000" cy="2655332"/>
          </a:xfrm>
        </p:grpSpPr>
        <p:pic>
          <p:nvPicPr>
            <p:cNvPr id="5127" name="Picture 2" descr="C:\Documents and Settings\Tera.Meeks\Desktop\small photos\gopher T in human habitat.jpg"/>
            <p:cNvPicPr>
              <a:picLocks noChangeAspect="1" noChangeArrowheads="1"/>
            </p:cNvPicPr>
            <p:nvPr/>
          </p:nvPicPr>
          <p:blipFill>
            <a:blip r:embed="rId4" cstate="print"/>
            <a:srcRect/>
            <a:stretch>
              <a:fillRect/>
            </a:stretch>
          </p:blipFill>
          <p:spPr bwMode="auto">
            <a:xfrm>
              <a:off x="4876800" y="1295400"/>
              <a:ext cx="3429000" cy="2286000"/>
            </a:xfrm>
            <a:prstGeom prst="rect">
              <a:avLst/>
            </a:prstGeom>
            <a:noFill/>
            <a:ln w="9525">
              <a:noFill/>
              <a:miter lim="800000"/>
              <a:headEnd/>
              <a:tailEnd/>
            </a:ln>
          </p:spPr>
        </p:pic>
        <p:sp>
          <p:nvSpPr>
            <p:cNvPr id="5128" name="TextBox 7"/>
            <p:cNvSpPr txBox="1">
              <a:spLocks noChangeArrowheads="1"/>
            </p:cNvSpPr>
            <p:nvPr/>
          </p:nvSpPr>
          <p:spPr bwMode="auto">
            <a:xfrm>
              <a:off x="5486400" y="3581400"/>
              <a:ext cx="2286000" cy="369332"/>
            </a:xfrm>
            <a:prstGeom prst="rect">
              <a:avLst/>
            </a:prstGeom>
            <a:noFill/>
            <a:ln w="9525">
              <a:noFill/>
              <a:miter lim="800000"/>
              <a:headEnd/>
              <a:tailEnd/>
            </a:ln>
          </p:spPr>
          <p:txBody>
            <a:bodyPr>
              <a:spAutoFit/>
            </a:bodyPr>
            <a:lstStyle/>
            <a:p>
              <a:pPr algn="l" rtl="0" fontAlgn="base">
                <a:spcBef>
                  <a:spcPct val="20000"/>
                </a:spcBef>
                <a:spcAft>
                  <a:spcPct val="0"/>
                </a:spcAft>
              </a:pPr>
              <a:r>
                <a:rPr lang="en-US" b="1" kern="1200">
                  <a:solidFill>
                    <a:srgbClr val="000000"/>
                  </a:solidFill>
                  <a:latin typeface="Franklin Gothic Book" pitchFamily="34" charset="0"/>
                  <a:ea typeface="+mn-ea"/>
                  <a:cs typeface="+mn-cs"/>
                </a:rPr>
                <a:t>Shovel like front feet</a:t>
              </a:r>
            </a:p>
          </p:txBody>
        </p:sp>
      </p:grpSp>
      <p:sp>
        <p:nvSpPr>
          <p:cNvPr id="5125" name="TextBox 10"/>
          <p:cNvSpPr txBox="1">
            <a:spLocks noChangeArrowheads="1"/>
          </p:cNvSpPr>
          <p:nvPr/>
        </p:nvSpPr>
        <p:spPr bwMode="auto">
          <a:xfrm>
            <a:off x="3657600" y="5867400"/>
            <a:ext cx="2362200" cy="646113"/>
          </a:xfrm>
          <a:prstGeom prst="rect">
            <a:avLst/>
          </a:prstGeom>
          <a:noFill/>
          <a:ln w="9525">
            <a:noFill/>
            <a:miter lim="800000"/>
            <a:headEnd/>
            <a:tailEnd/>
          </a:ln>
        </p:spPr>
        <p:txBody>
          <a:bodyPr>
            <a:spAutoFit/>
          </a:bodyPr>
          <a:lstStyle/>
          <a:p>
            <a:pPr algn="ctr" rtl="0" fontAlgn="base">
              <a:spcBef>
                <a:spcPct val="20000"/>
              </a:spcBef>
              <a:spcAft>
                <a:spcPct val="0"/>
              </a:spcAft>
            </a:pPr>
            <a:r>
              <a:rPr lang="en-US" b="1" kern="1200">
                <a:solidFill>
                  <a:srgbClr val="000000"/>
                </a:solidFill>
                <a:latin typeface="Franklin Gothic Book" pitchFamily="34" charset="0"/>
                <a:ea typeface="+mn-ea"/>
                <a:cs typeface="+mn-cs"/>
              </a:rPr>
              <a:t>Broad head with    non-projecting snout</a:t>
            </a:r>
          </a:p>
        </p:txBody>
      </p:sp>
      <p:pic>
        <p:nvPicPr>
          <p:cNvPr id="5126" name="Picture 11" descr="rjla_animalsofflorida0038.jpg"/>
          <p:cNvPicPr>
            <a:picLocks noChangeAspect="1"/>
          </p:cNvPicPr>
          <p:nvPr/>
        </p:nvPicPr>
        <p:blipFill>
          <a:blip r:embed="rId5" cstate="print"/>
          <a:srcRect/>
          <a:stretch>
            <a:fillRect/>
          </a:stretch>
        </p:blipFill>
        <p:spPr bwMode="auto">
          <a:xfrm>
            <a:off x="3505200" y="4038600"/>
            <a:ext cx="2743200" cy="18288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228600"/>
            <a:ext cx="8305800" cy="1143000"/>
          </a:xfrm>
        </p:spPr>
        <p:txBody>
          <a:bodyPr/>
          <a:lstStyle/>
          <a:p>
            <a:pPr eaLnBrk="1" hangingPunct="1"/>
            <a:r>
              <a:rPr lang="en-US" sz="3800"/>
              <a:t>Juvenile gopher tortoises</a:t>
            </a:r>
          </a:p>
        </p:txBody>
      </p:sp>
      <p:pic>
        <p:nvPicPr>
          <p:cNvPr id="7171" name="Picture 4" descr="C:\Documents and Settings\Tera.Meeks\Desktop\small photos\Baby Gopher (vertical).JPG"/>
          <p:cNvPicPr>
            <a:picLocks noChangeAspect="1" noChangeArrowheads="1"/>
          </p:cNvPicPr>
          <p:nvPr/>
        </p:nvPicPr>
        <p:blipFill>
          <a:blip r:embed="rId3" cstate="print"/>
          <a:srcRect/>
          <a:stretch>
            <a:fillRect/>
          </a:stretch>
        </p:blipFill>
        <p:spPr bwMode="auto">
          <a:xfrm>
            <a:off x="4343400" y="3657600"/>
            <a:ext cx="1981200" cy="2128838"/>
          </a:xfrm>
          <a:prstGeom prst="rect">
            <a:avLst/>
          </a:prstGeom>
          <a:noFill/>
          <a:ln w="9525">
            <a:noFill/>
            <a:miter lim="800000"/>
            <a:headEnd/>
            <a:tailEnd/>
          </a:ln>
        </p:spPr>
      </p:pic>
      <p:pic>
        <p:nvPicPr>
          <p:cNvPr id="7172" name="Picture 7" descr="13_Neonate_MikeSimmons.jpg"/>
          <p:cNvPicPr>
            <a:picLocks noChangeAspect="1"/>
          </p:cNvPicPr>
          <p:nvPr/>
        </p:nvPicPr>
        <p:blipFill>
          <a:blip r:embed="rId4" cstate="print"/>
          <a:srcRect/>
          <a:stretch>
            <a:fillRect/>
          </a:stretch>
        </p:blipFill>
        <p:spPr bwMode="auto">
          <a:xfrm>
            <a:off x="228600" y="1387475"/>
            <a:ext cx="1890713" cy="2270125"/>
          </a:xfrm>
          <a:prstGeom prst="rect">
            <a:avLst/>
          </a:prstGeom>
          <a:noFill/>
          <a:ln w="9525">
            <a:noFill/>
            <a:miter lim="800000"/>
            <a:headEnd/>
            <a:tailEnd/>
          </a:ln>
        </p:spPr>
      </p:pic>
      <p:pic>
        <p:nvPicPr>
          <p:cNvPr id="7173" name="Picture 10" descr="Plum Creek tortoises (210).jpg"/>
          <p:cNvPicPr>
            <a:picLocks noChangeAspect="1"/>
          </p:cNvPicPr>
          <p:nvPr/>
        </p:nvPicPr>
        <p:blipFill>
          <a:blip r:embed="rId5" cstate="print"/>
          <a:srcRect/>
          <a:stretch>
            <a:fillRect/>
          </a:stretch>
        </p:blipFill>
        <p:spPr bwMode="auto">
          <a:xfrm>
            <a:off x="6553200" y="2590800"/>
            <a:ext cx="2508250" cy="2525713"/>
          </a:xfrm>
          <a:prstGeom prst="rect">
            <a:avLst/>
          </a:prstGeom>
          <a:noFill/>
          <a:ln w="9525">
            <a:noFill/>
            <a:miter lim="800000"/>
            <a:headEnd/>
            <a:tailEnd/>
          </a:ln>
        </p:spPr>
      </p:pic>
      <p:pic>
        <p:nvPicPr>
          <p:cNvPr id="7174" name="Picture 3" descr="C:\Documents and Settings\Tera.Meeks\Desktop\small photos\GTs 171.jpg"/>
          <p:cNvPicPr>
            <a:picLocks noChangeAspect="1" noChangeArrowheads="1"/>
          </p:cNvPicPr>
          <p:nvPr/>
        </p:nvPicPr>
        <p:blipFill>
          <a:blip r:embed="rId6" cstate="print"/>
          <a:srcRect/>
          <a:stretch>
            <a:fillRect/>
          </a:stretch>
        </p:blipFill>
        <p:spPr bwMode="auto">
          <a:xfrm>
            <a:off x="914400" y="3657600"/>
            <a:ext cx="3048000" cy="2176463"/>
          </a:xfrm>
          <a:prstGeom prst="rect">
            <a:avLst/>
          </a:prstGeom>
          <a:noFill/>
          <a:ln w="9525">
            <a:noFill/>
            <a:miter lim="800000"/>
            <a:headEnd/>
            <a:tailEnd/>
          </a:ln>
        </p:spPr>
      </p:pic>
      <p:pic>
        <p:nvPicPr>
          <p:cNvPr id="7175" name="Picture 8" descr="GTs 168.jpg"/>
          <p:cNvPicPr>
            <a:picLocks noChangeAspect="1"/>
          </p:cNvPicPr>
          <p:nvPr/>
        </p:nvPicPr>
        <p:blipFill>
          <a:blip r:embed="rId7" cstate="print"/>
          <a:srcRect/>
          <a:stretch>
            <a:fillRect/>
          </a:stretch>
        </p:blipFill>
        <p:spPr bwMode="auto">
          <a:xfrm>
            <a:off x="3302000" y="1524000"/>
            <a:ext cx="3251200" cy="2159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z="3800"/>
              <a:t>Adult gopher tortoises</a:t>
            </a:r>
          </a:p>
        </p:txBody>
      </p:sp>
      <p:pic>
        <p:nvPicPr>
          <p:cNvPr id="6147" name="Picture 5" descr="C:\Documents and Settings\Tera.Meeks\Desktop\small photos\rjla_animalsofflorida0039.jpg"/>
          <p:cNvPicPr>
            <a:picLocks noGrp="1" noChangeAspect="1" noChangeArrowheads="1"/>
          </p:cNvPicPr>
          <p:nvPr>
            <p:ph idx="1"/>
          </p:nvPr>
        </p:nvPicPr>
        <p:blipFill>
          <a:blip r:embed="rId3" cstate="print"/>
          <a:srcRect/>
          <a:stretch>
            <a:fillRect/>
          </a:stretch>
        </p:blipFill>
        <p:spPr>
          <a:xfrm>
            <a:off x="304800" y="1371600"/>
            <a:ext cx="3724275" cy="2586038"/>
          </a:xfrm>
          <a:noFill/>
        </p:spPr>
      </p:pic>
      <p:pic>
        <p:nvPicPr>
          <p:cNvPr id="6148" name="Picture 5" descr="gopher tortoise4.JPG"/>
          <p:cNvPicPr>
            <a:picLocks noChangeAspect="1"/>
          </p:cNvPicPr>
          <p:nvPr/>
        </p:nvPicPr>
        <p:blipFill>
          <a:blip r:embed="rId4" cstate="print"/>
          <a:srcRect/>
          <a:stretch>
            <a:fillRect/>
          </a:stretch>
        </p:blipFill>
        <p:spPr bwMode="auto">
          <a:xfrm>
            <a:off x="5867400" y="1524000"/>
            <a:ext cx="3073400" cy="2305050"/>
          </a:xfrm>
          <a:prstGeom prst="rect">
            <a:avLst/>
          </a:prstGeom>
          <a:noFill/>
          <a:ln w="9525">
            <a:noFill/>
            <a:miter lim="800000"/>
            <a:headEnd/>
            <a:tailEnd/>
          </a:ln>
        </p:spPr>
      </p:pic>
      <p:pic>
        <p:nvPicPr>
          <p:cNvPr id="6149" name="Picture 3" descr="Gopheruspolyphemus"/>
          <p:cNvPicPr>
            <a:picLocks noChangeAspect="1" noChangeArrowheads="1"/>
          </p:cNvPicPr>
          <p:nvPr/>
        </p:nvPicPr>
        <p:blipFill>
          <a:blip r:embed="rId5" cstate="print"/>
          <a:srcRect/>
          <a:stretch>
            <a:fillRect/>
          </a:stretch>
        </p:blipFill>
        <p:spPr bwMode="auto">
          <a:xfrm>
            <a:off x="2743200" y="4075113"/>
            <a:ext cx="3352800" cy="2097087"/>
          </a:xfrm>
          <a:prstGeom prst="rect">
            <a:avLst/>
          </a:prstGeom>
          <a:noFill/>
          <a:ln w="12700">
            <a:noFill/>
            <a:miter lim="800000"/>
            <a:headEnd/>
            <a:tailEnd/>
          </a:ln>
        </p:spPr>
      </p:pic>
      <p:pic>
        <p:nvPicPr>
          <p:cNvPr id="6150" name="Picture 8" descr="GTT 2nd Annual Meeting (EO Wilson Biophilia Center) 213.jpg"/>
          <p:cNvPicPr>
            <a:picLocks noChangeAspect="1"/>
          </p:cNvPicPr>
          <p:nvPr/>
        </p:nvPicPr>
        <p:blipFill>
          <a:blip r:embed="rId6" cstate="print"/>
          <a:srcRect/>
          <a:stretch>
            <a:fillRect/>
          </a:stretch>
        </p:blipFill>
        <p:spPr bwMode="auto">
          <a:xfrm>
            <a:off x="3962400" y="1752600"/>
            <a:ext cx="2286000" cy="1714500"/>
          </a:xfrm>
          <a:prstGeom prst="rect">
            <a:avLst/>
          </a:prstGeom>
          <a:noFill/>
          <a:ln w="9525">
            <a:noFill/>
            <a:miter lim="800000"/>
            <a:headEnd/>
            <a:tailEnd/>
          </a:ln>
        </p:spPr>
      </p:pic>
      <p:pic>
        <p:nvPicPr>
          <p:cNvPr id="6151" name="Picture 10" descr="GTs 027.jpg"/>
          <p:cNvPicPr>
            <a:picLocks noChangeAspect="1"/>
          </p:cNvPicPr>
          <p:nvPr/>
        </p:nvPicPr>
        <p:blipFill>
          <a:blip r:embed="rId7" cstate="print"/>
          <a:srcRect/>
          <a:stretch>
            <a:fillRect/>
          </a:stretch>
        </p:blipFill>
        <p:spPr bwMode="auto">
          <a:xfrm>
            <a:off x="6096000" y="3810000"/>
            <a:ext cx="2590800" cy="1905000"/>
          </a:xfrm>
          <a:prstGeom prst="rect">
            <a:avLst/>
          </a:prstGeom>
          <a:noFill/>
          <a:ln w="9525">
            <a:noFill/>
            <a:miter lim="800000"/>
            <a:headEnd/>
            <a:tailEnd/>
          </a:ln>
        </p:spPr>
      </p:pic>
      <p:pic>
        <p:nvPicPr>
          <p:cNvPr id="6152" name="Picture 6" descr="Barthle Brothers Ranch028"/>
          <p:cNvPicPr>
            <a:picLocks noChangeAspect="1" noChangeArrowheads="1"/>
          </p:cNvPicPr>
          <p:nvPr/>
        </p:nvPicPr>
        <p:blipFill>
          <a:blip r:embed="rId8" cstate="print"/>
          <a:srcRect/>
          <a:stretch>
            <a:fillRect/>
          </a:stretch>
        </p:blipFill>
        <p:spPr bwMode="auto">
          <a:xfrm>
            <a:off x="381000" y="3810000"/>
            <a:ext cx="2438400" cy="2052638"/>
          </a:xfrm>
          <a:prstGeom prst="rect">
            <a:avLst/>
          </a:prstGeom>
          <a:noFill/>
          <a:ln w="1587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13_ScuteAnnuli_Cliff">
            <a:extLst>
              <a:ext uri="{FF2B5EF4-FFF2-40B4-BE49-F238E27FC236}">
                <a16:creationId xmlns:a16="http://schemas.microsoft.com/office/drawing/2014/main" id="{B7B5E235-0575-F737-A0DB-074C4E22A16C}"/>
              </a:ext>
            </a:extLst>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7200" y="1143000"/>
            <a:ext cx="1905000" cy="1674813"/>
          </a:xfrm>
          <a:noFill/>
          <a:extLst>
            <a:ext uri="{909E8E84-426E-40DD-AFC4-6F175D3DCCD1}">
              <a14:hiddenFill xmlns:a14="http://schemas.microsoft.com/office/drawing/2010/main">
                <a:solidFill>
                  <a:srgbClr val="FFFFFF"/>
                </a:solidFill>
              </a14:hiddenFill>
            </a:ext>
          </a:extLst>
        </p:spPr>
      </p:pic>
      <p:sp>
        <p:nvSpPr>
          <p:cNvPr id="342019" name="Rectangle 3">
            <a:extLst>
              <a:ext uri="{FF2B5EF4-FFF2-40B4-BE49-F238E27FC236}">
                <a16:creationId xmlns:a16="http://schemas.microsoft.com/office/drawing/2014/main" id="{F7D2A2AE-BE53-00DB-34EF-D13ADE2D1C7F}"/>
              </a:ext>
            </a:extLst>
          </p:cNvPr>
          <p:cNvSpPr>
            <a:spLocks noGrp="1" noRot="1" noChangeArrowheads="1"/>
          </p:cNvSpPr>
          <p:nvPr>
            <p:ph type="title"/>
          </p:nvPr>
        </p:nvSpPr>
        <p:spPr>
          <a:xfrm>
            <a:off x="457200" y="0"/>
            <a:ext cx="8385175" cy="1431925"/>
          </a:xfrm>
        </p:spPr>
        <p:txBody>
          <a:bodyPr/>
          <a:lstStyle/>
          <a:p>
            <a:pPr eaLnBrk="1" hangingPunct="1">
              <a:defRPr/>
            </a:pPr>
            <a:r>
              <a:rPr lang="en-US" sz="2800" b="0">
                <a:solidFill>
                  <a:srgbClr val="000000"/>
                </a:solidFill>
                <a:effectLst>
                  <a:outerShdw blurRad="38100" dist="38100" dir="2700000" algn="tl">
                    <a:srgbClr val="FFFFFF"/>
                  </a:outerShdw>
                </a:effectLst>
              </a:rPr>
              <a:t>How old is the tortoise? How long will it live? How big will it get?</a:t>
            </a:r>
          </a:p>
        </p:txBody>
      </p:sp>
      <p:sp>
        <p:nvSpPr>
          <p:cNvPr id="26628" name="Text Box 4">
            <a:extLst>
              <a:ext uri="{FF2B5EF4-FFF2-40B4-BE49-F238E27FC236}">
                <a16:creationId xmlns:a16="http://schemas.microsoft.com/office/drawing/2014/main" id="{F669FEF5-2FA9-6EE9-8A2B-53C61BECA595}"/>
              </a:ext>
            </a:extLst>
          </p:cNvPr>
          <p:cNvSpPr txBox="1">
            <a:spLocks noChangeArrowheads="1"/>
          </p:cNvSpPr>
          <p:nvPr/>
        </p:nvSpPr>
        <p:spPr bwMode="auto">
          <a:xfrm>
            <a:off x="533400" y="2286000"/>
            <a:ext cx="1543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FontTx/>
              <a:buNone/>
            </a:pPr>
            <a:r>
              <a:rPr lang="en-US" altLang="en-US" sz="1800" b="1"/>
              <a:t>Scute annuli</a:t>
            </a:r>
            <a:endParaRPr lang="en-US" altLang="en-US" sz="2400"/>
          </a:p>
        </p:txBody>
      </p:sp>
      <p:sp>
        <p:nvSpPr>
          <p:cNvPr id="26629" name="Line 5">
            <a:extLst>
              <a:ext uri="{FF2B5EF4-FFF2-40B4-BE49-F238E27FC236}">
                <a16:creationId xmlns:a16="http://schemas.microsoft.com/office/drawing/2014/main" id="{154726D5-BBC7-0AB0-B83C-C6010494801A}"/>
              </a:ext>
            </a:extLst>
          </p:cNvPr>
          <p:cNvSpPr>
            <a:spLocks noChangeShapeType="1"/>
          </p:cNvSpPr>
          <p:nvPr/>
        </p:nvSpPr>
        <p:spPr bwMode="auto">
          <a:xfrm flipH="1" flipV="1">
            <a:off x="1600200" y="1905000"/>
            <a:ext cx="304800" cy="381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aphicFrame>
        <p:nvGraphicFramePr>
          <p:cNvPr id="342022" name="Group 6">
            <a:extLst>
              <a:ext uri="{FF2B5EF4-FFF2-40B4-BE49-F238E27FC236}">
                <a16:creationId xmlns:a16="http://schemas.microsoft.com/office/drawing/2014/main" id="{44738260-9B27-157B-7929-5C1BB23CF583}"/>
              </a:ext>
            </a:extLst>
          </p:cNvPr>
          <p:cNvGraphicFramePr>
            <a:graphicFrameLocks noGrp="1"/>
          </p:cNvGraphicFramePr>
          <p:nvPr>
            <p:ph sz="quarter" idx="3"/>
          </p:nvPr>
        </p:nvGraphicFramePr>
        <p:xfrm>
          <a:off x="0" y="4724400"/>
          <a:ext cx="9144000" cy="1944688"/>
        </p:xfrm>
        <a:graphic>
          <a:graphicData uri="http://schemas.openxmlformats.org/drawingml/2006/table">
            <a:tbl>
              <a:tblPr/>
              <a:tblGrid>
                <a:gridCol w="15240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gridCol w="1981200">
                  <a:extLst>
                    <a:ext uri="{9D8B030D-6E8A-4147-A177-3AD203B41FA5}">
                      <a16:colId xmlns:a16="http://schemas.microsoft.com/office/drawing/2014/main" val="20003"/>
                    </a:ext>
                  </a:extLst>
                </a:gridCol>
                <a:gridCol w="2133600">
                  <a:extLst>
                    <a:ext uri="{9D8B030D-6E8A-4147-A177-3AD203B41FA5}">
                      <a16:colId xmlns:a16="http://schemas.microsoft.com/office/drawing/2014/main" val="20004"/>
                    </a:ext>
                  </a:extLst>
                </a:gridCol>
              </a:tblGrid>
              <a:tr h="102416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NEONATE</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32-55 mm</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2 d - 2 wks</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HATCHLING</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35-68 mm</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2 wks - 3 yrs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JUVENILE</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53-81 mm</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2-10 years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SUBADULT</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82 (130)-180 mm</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10 – 20 years</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ADULT  </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181 – 387 mm</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a:ln>
                            <a:noFill/>
                          </a:ln>
                          <a:solidFill>
                            <a:srgbClr val="000000"/>
                          </a:solidFill>
                          <a:effectLst>
                            <a:outerShdw blurRad="38100" dist="38100" dir="2700000" algn="tl">
                              <a:srgbClr val="FFFFFF"/>
                            </a:outerShdw>
                          </a:effectLst>
                          <a:latin typeface="Arial" charset="0"/>
                        </a:rPr>
                        <a:t>15 - 80+ years       </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20526">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Soft shell</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Egg-tooth</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Yolk sac</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Flexible shell, skin</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yellow, carapace high domed</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Skin darkening, shell flattened but flexible</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Shell hardening, color becoming uniform, skin dark</a:t>
                      </a:r>
                    </a:p>
                  </a:txBody>
                  <a:tcPr marT="45722" marB="4572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a:ln>
                            <a:noFill/>
                          </a:ln>
                          <a:solidFill>
                            <a:srgbClr val="000000"/>
                          </a:solidFill>
                          <a:effectLst>
                            <a:outerShdw blurRad="38100" dist="38100" dir="2700000" algn="tl">
                              <a:srgbClr val="FFFFFF"/>
                            </a:outerShdw>
                          </a:effectLst>
                          <a:latin typeface="Arial" charset="0"/>
                        </a:rPr>
                        <a:t>Shell very hard, color uniform gray to brown and skin dark</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26650" name="Picture 26" descr="13_Neonate_MikeSimmons">
            <a:extLst>
              <a:ext uri="{FF2B5EF4-FFF2-40B4-BE49-F238E27FC236}">
                <a16:creationId xmlns:a16="http://schemas.microsoft.com/office/drawing/2014/main" id="{63AAF9B0-B79F-A67A-BA55-3BEBD4A27D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252" t="13747" r="8252" b="25203"/>
          <a:stretch>
            <a:fillRect/>
          </a:stretch>
        </p:blipFill>
        <p:spPr bwMode="auto">
          <a:xfrm>
            <a:off x="0" y="3429000"/>
            <a:ext cx="1547813"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1" name="Picture 27" descr="13_Hatchling_ReneeRau">
            <a:extLst>
              <a:ext uri="{FF2B5EF4-FFF2-40B4-BE49-F238E27FC236}">
                <a16:creationId xmlns:a16="http://schemas.microsoft.com/office/drawing/2014/main" id="{4D160DB9-E6C8-FF37-1219-BB9A498D636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20000" b="5000"/>
          <a:stretch>
            <a:fillRect/>
          </a:stretch>
        </p:blipFill>
        <p:spPr bwMode="auto">
          <a:xfrm>
            <a:off x="1524000" y="3429000"/>
            <a:ext cx="1865313"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2" name="Picture 28" descr="13_Juvenille_Cliff">
            <a:extLst>
              <a:ext uri="{FF2B5EF4-FFF2-40B4-BE49-F238E27FC236}">
                <a16:creationId xmlns:a16="http://schemas.microsoft.com/office/drawing/2014/main" id="{5FBF156F-D18E-A4BF-C1D3-071CAB709C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536" t="7069"/>
          <a:stretch>
            <a:fillRect/>
          </a:stretch>
        </p:blipFill>
        <p:spPr bwMode="auto">
          <a:xfrm>
            <a:off x="3352800" y="3429000"/>
            <a:ext cx="17764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3" name="Picture 29" descr="13_SubAdult_Cliff">
            <a:extLst>
              <a:ext uri="{FF2B5EF4-FFF2-40B4-BE49-F238E27FC236}">
                <a16:creationId xmlns:a16="http://schemas.microsoft.com/office/drawing/2014/main" id="{AAF01479-F5CB-9D8D-E7BD-8D19CC5DCE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9806" b="8156"/>
          <a:stretch>
            <a:fillRect/>
          </a:stretch>
        </p:blipFill>
        <p:spPr bwMode="auto">
          <a:xfrm>
            <a:off x="5029200" y="3429000"/>
            <a:ext cx="19812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4" name="Picture 30" descr="13_Adult_Cliff">
            <a:extLst>
              <a:ext uri="{FF2B5EF4-FFF2-40B4-BE49-F238E27FC236}">
                <a16:creationId xmlns:a16="http://schemas.microsoft.com/office/drawing/2014/main" id="{9B2B847D-2D01-6DCD-A4F9-5ABDC9EE6C9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4408" t="21082" r="4408" b="14595"/>
          <a:stretch>
            <a:fillRect/>
          </a:stretch>
        </p:blipFill>
        <p:spPr bwMode="auto">
          <a:xfrm>
            <a:off x="7010400" y="3419475"/>
            <a:ext cx="2133600" cy="136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55" name="Picture 31" descr="GTs 172_JulieBurford">
            <a:extLst>
              <a:ext uri="{FF2B5EF4-FFF2-40B4-BE49-F238E27FC236}">
                <a16:creationId xmlns:a16="http://schemas.microsoft.com/office/drawing/2014/main" id="{AD097632-B59F-1862-FE0D-46FE6DE683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t="16942"/>
          <a:stretch>
            <a:fillRect/>
          </a:stretch>
        </p:blipFill>
        <p:spPr bwMode="auto">
          <a:xfrm>
            <a:off x="5486400" y="838200"/>
            <a:ext cx="3657600"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56" name="Text Box 32">
            <a:extLst>
              <a:ext uri="{FF2B5EF4-FFF2-40B4-BE49-F238E27FC236}">
                <a16:creationId xmlns:a16="http://schemas.microsoft.com/office/drawing/2014/main" id="{BED2D623-1063-370C-0D59-F8BD87200CC2}"/>
              </a:ext>
            </a:extLst>
          </p:cNvPr>
          <p:cNvSpPr txBox="1">
            <a:spLocks noChangeArrowheads="1"/>
          </p:cNvSpPr>
          <p:nvPr/>
        </p:nvSpPr>
        <p:spPr bwMode="auto">
          <a:xfrm>
            <a:off x="0" y="2819400"/>
            <a:ext cx="9144000" cy="641350"/>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FontTx/>
              <a:buNone/>
            </a:pPr>
            <a:r>
              <a:rPr lang="en-US" altLang="en-US" sz="1800" b="1"/>
              <a:t>    You can estimate tortoise age depending on their size and stage of life…….the    </a:t>
            </a:r>
          </a:p>
          <a:p>
            <a:pPr>
              <a:spcBef>
                <a:spcPct val="0"/>
              </a:spcBef>
              <a:buClrTx/>
              <a:buFontTx/>
              <a:buNone/>
            </a:pPr>
            <a:r>
              <a:rPr lang="en-US" altLang="en-US" sz="1800" b="1"/>
              <a:t>    SIZE/AGE CLASS. Their average life span is 50+ years.  Oldest known is 83 yrs.</a:t>
            </a:r>
            <a:endParaRPr lang="en-US" altLang="en-US" sz="2400"/>
          </a:p>
        </p:txBody>
      </p:sp>
      <p:sp>
        <p:nvSpPr>
          <p:cNvPr id="342049" name="Text Box 33">
            <a:extLst>
              <a:ext uri="{FF2B5EF4-FFF2-40B4-BE49-F238E27FC236}">
                <a16:creationId xmlns:a16="http://schemas.microsoft.com/office/drawing/2014/main" id="{512C1D8A-B1F4-3DFE-0867-37400C819A0A}"/>
              </a:ext>
            </a:extLst>
          </p:cNvPr>
          <p:cNvSpPr txBox="1">
            <a:spLocks noChangeArrowheads="1"/>
          </p:cNvSpPr>
          <p:nvPr/>
        </p:nvSpPr>
        <p:spPr bwMode="auto">
          <a:xfrm>
            <a:off x="2438400" y="1295400"/>
            <a:ext cx="3048000" cy="1311275"/>
          </a:xfrm>
          <a:prstGeom prst="rect">
            <a:avLst/>
          </a:prstGeom>
          <a:noFill/>
          <a:ln w="9525">
            <a:noFill/>
            <a:miter lim="800000"/>
            <a:headEnd/>
            <a:tailEnd/>
          </a:ln>
          <a:effectLst/>
        </p:spPr>
        <p:txBody>
          <a:bodyPr>
            <a:spAutoFit/>
          </a:bodyPr>
          <a:lstStyle/>
          <a:p>
            <a:pPr>
              <a:defRPr/>
            </a:pPr>
            <a:r>
              <a:rPr lang="en-US" sz="2000" b="1">
                <a:effectLst>
                  <a:outerShdw blurRad="38100" dist="38100" dir="2700000" algn="tl">
                    <a:srgbClr val="000000"/>
                  </a:outerShdw>
                </a:effectLst>
                <a:latin typeface="Arial" charset="0"/>
              </a:rPr>
              <a:t>Scute annuli are added with food intake, not yearly thus cannot be used to determine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4" descr="6 5 facing east"/>
          <p:cNvPicPr>
            <a:picLocks noChangeAspect="1" noChangeArrowheads="1"/>
          </p:cNvPicPr>
          <p:nvPr/>
        </p:nvPicPr>
        <p:blipFill>
          <a:blip r:embed="rId3" cstate="print"/>
          <a:srcRect/>
          <a:stretch>
            <a:fillRect/>
          </a:stretch>
        </p:blipFill>
        <p:spPr bwMode="auto">
          <a:xfrm>
            <a:off x="381000" y="1295400"/>
            <a:ext cx="3073400" cy="2305050"/>
          </a:xfrm>
          <a:prstGeom prst="rect">
            <a:avLst/>
          </a:prstGeom>
          <a:noFill/>
          <a:ln w="12700">
            <a:noFill/>
            <a:miter lim="800000"/>
            <a:headEnd/>
            <a:tailEnd/>
          </a:ln>
        </p:spPr>
      </p:pic>
      <p:sp>
        <p:nvSpPr>
          <p:cNvPr id="8195" name="Title 1"/>
          <p:cNvSpPr>
            <a:spLocks noGrp="1"/>
          </p:cNvSpPr>
          <p:nvPr>
            <p:ph type="title"/>
          </p:nvPr>
        </p:nvSpPr>
        <p:spPr>
          <a:xfrm>
            <a:off x="457200" y="228600"/>
            <a:ext cx="8305800" cy="1143000"/>
          </a:xfrm>
        </p:spPr>
        <p:txBody>
          <a:bodyPr/>
          <a:lstStyle/>
          <a:p>
            <a:r>
              <a:rPr lang="en-US" sz="3800" dirty="0"/>
              <a:t>Where do gopher tortoises live? </a:t>
            </a:r>
          </a:p>
        </p:txBody>
      </p:sp>
      <p:pic>
        <p:nvPicPr>
          <p:cNvPr id="8196" name="Picture 5" descr="Active Adult Burrow.jpg"/>
          <p:cNvPicPr>
            <a:picLocks noChangeAspect="1"/>
          </p:cNvPicPr>
          <p:nvPr/>
        </p:nvPicPr>
        <p:blipFill>
          <a:blip r:embed="rId4" cstate="print"/>
          <a:srcRect/>
          <a:stretch>
            <a:fillRect/>
          </a:stretch>
        </p:blipFill>
        <p:spPr bwMode="auto">
          <a:xfrm>
            <a:off x="3429000" y="1219200"/>
            <a:ext cx="2365375" cy="3559175"/>
          </a:xfrm>
          <a:prstGeom prst="rect">
            <a:avLst/>
          </a:prstGeom>
          <a:noFill/>
          <a:ln w="9525">
            <a:noFill/>
            <a:miter lim="800000"/>
            <a:headEnd/>
            <a:tailEnd/>
          </a:ln>
        </p:spPr>
      </p:pic>
      <p:pic>
        <p:nvPicPr>
          <p:cNvPr id="8197" name="Picture 7" descr="new smyrna FCT site -  tortoise.JPG"/>
          <p:cNvPicPr>
            <a:picLocks noChangeAspect="1"/>
          </p:cNvPicPr>
          <p:nvPr/>
        </p:nvPicPr>
        <p:blipFill>
          <a:blip r:embed="rId5" cstate="print"/>
          <a:srcRect/>
          <a:stretch>
            <a:fillRect/>
          </a:stretch>
        </p:blipFill>
        <p:spPr bwMode="auto">
          <a:xfrm>
            <a:off x="5791200" y="1219200"/>
            <a:ext cx="3175000" cy="2381250"/>
          </a:xfrm>
          <a:prstGeom prst="rect">
            <a:avLst/>
          </a:prstGeom>
          <a:noFill/>
          <a:ln w="9525">
            <a:noFill/>
            <a:miter lim="800000"/>
            <a:headEnd/>
            <a:tailEnd/>
          </a:ln>
        </p:spPr>
      </p:pic>
      <p:pic>
        <p:nvPicPr>
          <p:cNvPr id="8198" name="Content Placeholder 3" descr="habitat"/>
          <p:cNvPicPr>
            <a:picLocks noGrp="1" noChangeAspect="1" noChangeArrowheads="1"/>
          </p:cNvPicPr>
          <p:nvPr>
            <p:ph idx="1"/>
          </p:nvPr>
        </p:nvPicPr>
        <p:blipFill>
          <a:blip r:embed="rId6" cstate="print"/>
          <a:srcRect/>
          <a:stretch>
            <a:fillRect/>
          </a:stretch>
        </p:blipFill>
        <p:spPr>
          <a:xfrm>
            <a:off x="152400" y="3581400"/>
            <a:ext cx="2844800" cy="2133600"/>
          </a:xfrm>
          <a:noFill/>
        </p:spPr>
      </p:pic>
      <p:pic>
        <p:nvPicPr>
          <p:cNvPr id="8199" name="Picture 8" descr="GT3 meeting - Monty's retirement 001.jpg"/>
          <p:cNvPicPr>
            <a:picLocks noChangeAspect="1"/>
          </p:cNvPicPr>
          <p:nvPr/>
        </p:nvPicPr>
        <p:blipFill>
          <a:blip r:embed="rId7" cstate="print"/>
          <a:srcRect/>
          <a:stretch>
            <a:fillRect/>
          </a:stretch>
        </p:blipFill>
        <p:spPr bwMode="auto">
          <a:xfrm>
            <a:off x="2971800" y="4495800"/>
            <a:ext cx="2641600" cy="1981200"/>
          </a:xfrm>
          <a:prstGeom prst="rect">
            <a:avLst/>
          </a:prstGeom>
          <a:noFill/>
          <a:ln w="9525">
            <a:noFill/>
            <a:miter lim="800000"/>
            <a:headEnd/>
            <a:tailEnd/>
          </a:ln>
        </p:spPr>
      </p:pic>
      <p:pic>
        <p:nvPicPr>
          <p:cNvPr id="8200" name="Picture 12" descr="gas-line-2.jpg"/>
          <p:cNvPicPr>
            <a:picLocks noChangeAspect="1"/>
          </p:cNvPicPr>
          <p:nvPr/>
        </p:nvPicPr>
        <p:blipFill>
          <a:blip r:embed="rId8" cstate="print"/>
          <a:srcRect/>
          <a:stretch>
            <a:fillRect/>
          </a:stretch>
        </p:blipFill>
        <p:spPr bwMode="auto">
          <a:xfrm>
            <a:off x="5486400" y="3886200"/>
            <a:ext cx="3086100" cy="2008188"/>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sz="3800" dirty="0"/>
              <a:t>Where else do we find them? </a:t>
            </a:r>
          </a:p>
        </p:txBody>
      </p:sp>
      <p:pic>
        <p:nvPicPr>
          <p:cNvPr id="9219" name="Content Placeholder 9" descr="GT3 meeting - Monty's retirement 014.jpg"/>
          <p:cNvPicPr>
            <a:picLocks noGrp="1" noChangeAspect="1"/>
          </p:cNvPicPr>
          <p:nvPr>
            <p:ph idx="1"/>
          </p:nvPr>
        </p:nvPicPr>
        <p:blipFill>
          <a:blip r:embed="rId3" cstate="print"/>
          <a:srcRect/>
          <a:stretch>
            <a:fillRect/>
          </a:stretch>
        </p:blipFill>
        <p:spPr>
          <a:xfrm>
            <a:off x="6253163" y="1524000"/>
            <a:ext cx="2890837" cy="2392363"/>
          </a:xfrm>
        </p:spPr>
      </p:pic>
      <p:pic>
        <p:nvPicPr>
          <p:cNvPr id="9220" name="Picture 13" descr="Gopher Tortoise 031.jpg"/>
          <p:cNvPicPr>
            <a:picLocks noChangeAspect="1"/>
          </p:cNvPicPr>
          <p:nvPr/>
        </p:nvPicPr>
        <p:blipFill>
          <a:blip r:embed="rId4" cstate="print"/>
          <a:srcRect/>
          <a:stretch>
            <a:fillRect/>
          </a:stretch>
        </p:blipFill>
        <p:spPr bwMode="auto">
          <a:xfrm>
            <a:off x="381000" y="1600200"/>
            <a:ext cx="3402013" cy="2173288"/>
          </a:xfrm>
          <a:prstGeom prst="rect">
            <a:avLst/>
          </a:prstGeom>
          <a:noFill/>
          <a:ln w="9525">
            <a:noFill/>
            <a:miter lim="800000"/>
            <a:headEnd/>
            <a:tailEnd/>
          </a:ln>
        </p:spPr>
      </p:pic>
      <p:pic>
        <p:nvPicPr>
          <p:cNvPr id="9221" name="Picture 15" descr="Tortoise.jpg"/>
          <p:cNvPicPr>
            <a:picLocks noChangeAspect="1"/>
          </p:cNvPicPr>
          <p:nvPr/>
        </p:nvPicPr>
        <p:blipFill>
          <a:blip r:embed="rId5" cstate="print"/>
          <a:srcRect/>
          <a:stretch>
            <a:fillRect/>
          </a:stretch>
        </p:blipFill>
        <p:spPr bwMode="auto">
          <a:xfrm>
            <a:off x="4495800" y="4038600"/>
            <a:ext cx="3048000" cy="2286000"/>
          </a:xfrm>
          <a:prstGeom prst="rect">
            <a:avLst/>
          </a:prstGeom>
          <a:noFill/>
          <a:ln w="9525">
            <a:noFill/>
            <a:miter lim="800000"/>
            <a:headEnd/>
            <a:tailEnd/>
          </a:ln>
        </p:spPr>
      </p:pic>
      <p:pic>
        <p:nvPicPr>
          <p:cNvPr id="9222" name="Picture 16" descr="cat&amp;tortoise.jpg"/>
          <p:cNvPicPr>
            <a:picLocks noChangeAspect="1"/>
          </p:cNvPicPr>
          <p:nvPr/>
        </p:nvPicPr>
        <p:blipFill>
          <a:blip r:embed="rId6" cstate="print"/>
          <a:srcRect/>
          <a:stretch>
            <a:fillRect/>
          </a:stretch>
        </p:blipFill>
        <p:spPr bwMode="auto">
          <a:xfrm>
            <a:off x="1371600" y="4114800"/>
            <a:ext cx="2917825" cy="2057400"/>
          </a:xfrm>
          <a:prstGeom prst="rect">
            <a:avLst/>
          </a:prstGeom>
          <a:noFill/>
          <a:ln w="9525">
            <a:noFill/>
            <a:miter lim="800000"/>
            <a:headEnd/>
            <a:tailEnd/>
          </a:ln>
        </p:spPr>
      </p:pic>
      <p:pic>
        <p:nvPicPr>
          <p:cNvPr id="9223" name="Picture 6" descr="IMG_2682.jpg"/>
          <p:cNvPicPr>
            <a:picLocks noChangeAspect="1"/>
          </p:cNvPicPr>
          <p:nvPr/>
        </p:nvPicPr>
        <p:blipFill>
          <a:blip r:embed="rId7" cstate="print"/>
          <a:srcRect/>
          <a:stretch>
            <a:fillRect/>
          </a:stretch>
        </p:blipFill>
        <p:spPr bwMode="auto">
          <a:xfrm>
            <a:off x="3810000" y="1447800"/>
            <a:ext cx="2352675" cy="24511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7010400" y="6492875"/>
            <a:ext cx="2133600" cy="365125"/>
          </a:xfrm>
          <a:prstGeom prst="rect">
            <a:avLst/>
          </a:prstGeom>
        </p:spPr>
        <p:txBody>
          <a:bodyPr/>
          <a:lstStyle/>
          <a:p>
            <a:pPr>
              <a:defRPr/>
            </a:pPr>
            <a:fld id="{9EF6934A-D108-48A8-B53B-CA39A5D3E7DD}" type="slidenum">
              <a:rPr lang="en-US"/>
              <a:pPr>
                <a:defRPr/>
              </a:pPr>
              <a:t>8</a:t>
            </a:fld>
            <a:endParaRPr lang="en-US"/>
          </a:p>
        </p:txBody>
      </p:sp>
      <p:sp>
        <p:nvSpPr>
          <p:cNvPr id="8195" name="Rectangle 2"/>
          <p:cNvSpPr>
            <a:spLocks noGrp="1" noChangeArrowheads="1"/>
          </p:cNvSpPr>
          <p:nvPr>
            <p:ph type="title"/>
          </p:nvPr>
        </p:nvSpPr>
        <p:spPr>
          <a:xfrm>
            <a:off x="152400" y="314325"/>
            <a:ext cx="8488363" cy="985838"/>
          </a:xfrm>
        </p:spPr>
        <p:txBody>
          <a:bodyPr/>
          <a:lstStyle/>
          <a:p>
            <a:r>
              <a:rPr lang="en-US" dirty="0"/>
              <a:t>What do they eat?</a:t>
            </a:r>
          </a:p>
        </p:txBody>
      </p:sp>
      <p:sp>
        <p:nvSpPr>
          <p:cNvPr id="8196" name="Rectangle 3"/>
          <p:cNvSpPr>
            <a:spLocks noGrp="1" noChangeArrowheads="1"/>
          </p:cNvSpPr>
          <p:nvPr>
            <p:ph type="body" idx="1"/>
          </p:nvPr>
        </p:nvSpPr>
        <p:spPr>
          <a:xfrm>
            <a:off x="3124200" y="1981200"/>
            <a:ext cx="2286000" cy="3544888"/>
          </a:xfrm>
        </p:spPr>
        <p:txBody>
          <a:bodyPr/>
          <a:lstStyle/>
          <a:p>
            <a:pPr lvl="1">
              <a:lnSpc>
                <a:spcPct val="80000"/>
              </a:lnSpc>
              <a:buNone/>
            </a:pPr>
            <a:endParaRPr lang="en-US" sz="2000" dirty="0"/>
          </a:p>
        </p:txBody>
      </p:sp>
      <p:pic>
        <p:nvPicPr>
          <p:cNvPr id="6" name="Picture 4" descr="rjla_animalsofflorida0302"/>
          <p:cNvPicPr>
            <a:picLocks noChangeAspect="1" noChangeArrowheads="1"/>
          </p:cNvPicPr>
          <p:nvPr/>
        </p:nvPicPr>
        <p:blipFill>
          <a:blip r:embed="rId2" cstate="print"/>
          <a:srcRect/>
          <a:stretch>
            <a:fillRect/>
          </a:stretch>
        </p:blipFill>
        <p:spPr bwMode="auto">
          <a:xfrm>
            <a:off x="1143000" y="1219200"/>
            <a:ext cx="6858000" cy="4918609"/>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29_GTeating_Cliff">
            <a:extLst>
              <a:ext uri="{FF2B5EF4-FFF2-40B4-BE49-F238E27FC236}">
                <a16:creationId xmlns:a16="http://schemas.microsoft.com/office/drawing/2014/main" id="{1342B04D-AD6F-C73B-A403-700CCCAF2D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950" y="1905000"/>
            <a:ext cx="306705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MVC-003F">
            <a:extLst>
              <a:ext uri="{FF2B5EF4-FFF2-40B4-BE49-F238E27FC236}">
                <a16:creationId xmlns:a16="http://schemas.microsoft.com/office/drawing/2014/main" id="{A84CDA93-230E-BBD3-3CAA-85010262F9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688" r="2812"/>
          <a:stretch>
            <a:fillRect/>
          </a:stretch>
        </p:blipFill>
        <p:spPr bwMode="auto">
          <a:xfrm>
            <a:off x="1447800" y="4457700"/>
            <a:ext cx="2960688"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64" name="Rectangle 4">
            <a:extLst>
              <a:ext uri="{FF2B5EF4-FFF2-40B4-BE49-F238E27FC236}">
                <a16:creationId xmlns:a16="http://schemas.microsoft.com/office/drawing/2014/main" id="{A6A76664-9848-912D-13CE-010AA34C4F0A}"/>
              </a:ext>
            </a:extLst>
          </p:cNvPr>
          <p:cNvSpPr>
            <a:spLocks noGrp="1" noRot="1" noChangeArrowheads="1"/>
          </p:cNvSpPr>
          <p:nvPr>
            <p:ph type="title"/>
          </p:nvPr>
        </p:nvSpPr>
        <p:spPr/>
        <p:txBody>
          <a:bodyPr/>
          <a:lstStyle/>
          <a:p>
            <a:pPr algn="ctr" eaLnBrk="1" hangingPunct="1">
              <a:defRPr/>
            </a:pPr>
            <a:r>
              <a:rPr lang="en-US">
                <a:solidFill>
                  <a:srgbClr val="000000"/>
                </a:solidFill>
                <a:effectLst>
                  <a:outerShdw blurRad="38100" dist="38100" dir="2700000" algn="tl">
                    <a:srgbClr val="FFFFFF"/>
                  </a:outerShdw>
                </a:effectLst>
              </a:rPr>
              <a:t>What do tortoises eat?</a:t>
            </a:r>
          </a:p>
        </p:txBody>
      </p:sp>
      <p:sp>
        <p:nvSpPr>
          <p:cNvPr id="348165" name="Text Box 5">
            <a:extLst>
              <a:ext uri="{FF2B5EF4-FFF2-40B4-BE49-F238E27FC236}">
                <a16:creationId xmlns:a16="http://schemas.microsoft.com/office/drawing/2014/main" id="{870D532E-01C2-9547-DD58-08F3758E20B9}"/>
              </a:ext>
            </a:extLst>
          </p:cNvPr>
          <p:cNvSpPr txBox="1">
            <a:spLocks noChangeArrowheads="1"/>
          </p:cNvSpPr>
          <p:nvPr/>
        </p:nvSpPr>
        <p:spPr bwMode="auto">
          <a:xfrm>
            <a:off x="0" y="1447800"/>
            <a:ext cx="9144000" cy="822325"/>
          </a:xfrm>
          <a:prstGeom prst="rect">
            <a:avLst/>
          </a:prstGeom>
          <a:solidFill>
            <a:srgbClr val="000080"/>
          </a:solidFill>
          <a:ln w="9525">
            <a:noFill/>
            <a:miter lim="800000"/>
            <a:headEnd/>
            <a:tailEnd/>
          </a:ln>
          <a:effectLst/>
        </p:spPr>
        <p:txBody>
          <a:bodyPr>
            <a:spAutoFit/>
          </a:bodyPr>
          <a:lstStyle/>
          <a:p>
            <a:pPr algn="ctr">
              <a:defRPr/>
            </a:pPr>
            <a:r>
              <a:rPr lang="en-US" sz="2400" b="1">
                <a:solidFill>
                  <a:schemeClr val="folHlink"/>
                </a:solidFill>
                <a:effectLst>
                  <a:outerShdw blurRad="38100" dist="38100" dir="2700000" algn="tl">
                    <a:srgbClr val="000000"/>
                  </a:outerShdw>
                </a:effectLst>
                <a:latin typeface="Arial" charset="0"/>
              </a:rPr>
              <a:t>Not all plants are “FORAGE” species.  Gopher tortoises </a:t>
            </a:r>
          </a:p>
          <a:p>
            <a:pPr algn="ctr">
              <a:defRPr/>
            </a:pPr>
            <a:r>
              <a:rPr lang="en-US" sz="2400" b="1">
                <a:solidFill>
                  <a:schemeClr val="folHlink"/>
                </a:solidFill>
                <a:effectLst>
                  <a:outerShdw blurRad="38100" dist="38100" dir="2700000" algn="tl">
                    <a:srgbClr val="000000"/>
                  </a:outerShdw>
                </a:effectLst>
                <a:latin typeface="Arial" charset="0"/>
              </a:rPr>
              <a:t>have preferences for certain plants at certain times.</a:t>
            </a:r>
          </a:p>
        </p:txBody>
      </p:sp>
      <p:pic>
        <p:nvPicPr>
          <p:cNvPr id="32774" name="Picture 6" descr="IMG_1937">
            <a:extLst>
              <a:ext uri="{FF2B5EF4-FFF2-40B4-BE49-F238E27FC236}">
                <a16:creationId xmlns:a16="http://schemas.microsoft.com/office/drawing/2014/main" id="{52DCB6DF-E22E-5704-EF48-B7067ADBF0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4063"/>
          <a:stretch>
            <a:fillRect/>
          </a:stretch>
        </p:blipFill>
        <p:spPr bwMode="auto">
          <a:xfrm>
            <a:off x="0" y="2209800"/>
            <a:ext cx="3276600" cy="260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Text Box 7">
            <a:extLst>
              <a:ext uri="{FF2B5EF4-FFF2-40B4-BE49-F238E27FC236}">
                <a16:creationId xmlns:a16="http://schemas.microsoft.com/office/drawing/2014/main" id="{FF452536-BADE-F7B9-CE2B-EC278738A824}"/>
              </a:ext>
            </a:extLst>
          </p:cNvPr>
          <p:cNvSpPr txBox="1">
            <a:spLocks noChangeArrowheads="1"/>
          </p:cNvSpPr>
          <p:nvPr/>
        </p:nvSpPr>
        <p:spPr bwMode="auto">
          <a:xfrm>
            <a:off x="2057400" y="4038600"/>
            <a:ext cx="60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800" b="1">
                <a:solidFill>
                  <a:srgbClr val="FFFF00"/>
                </a:solidFill>
              </a:rPr>
              <a:t>1</a:t>
            </a:r>
          </a:p>
        </p:txBody>
      </p:sp>
      <p:pic>
        <p:nvPicPr>
          <p:cNvPr id="32776" name="Picture 8" descr="IMG_1556">
            <a:extLst>
              <a:ext uri="{FF2B5EF4-FFF2-40B4-BE49-F238E27FC236}">
                <a16:creationId xmlns:a16="http://schemas.microsoft.com/office/drawing/2014/main" id="{BACCA01B-919D-E644-86CD-A23282A954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7578" t="8203"/>
          <a:stretch>
            <a:fillRect/>
          </a:stretch>
        </p:blipFill>
        <p:spPr bwMode="auto">
          <a:xfrm>
            <a:off x="3276600" y="2209800"/>
            <a:ext cx="31242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7" name="Text Box 9">
            <a:extLst>
              <a:ext uri="{FF2B5EF4-FFF2-40B4-BE49-F238E27FC236}">
                <a16:creationId xmlns:a16="http://schemas.microsoft.com/office/drawing/2014/main" id="{2637A687-84B9-A98F-BAD0-D43A4D762AF5}"/>
              </a:ext>
            </a:extLst>
          </p:cNvPr>
          <p:cNvSpPr txBox="1">
            <a:spLocks noChangeArrowheads="1"/>
          </p:cNvSpPr>
          <p:nvPr/>
        </p:nvSpPr>
        <p:spPr bwMode="auto">
          <a:xfrm>
            <a:off x="5638800" y="3733800"/>
            <a:ext cx="60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800" b="1">
                <a:solidFill>
                  <a:srgbClr val="FFFF00"/>
                </a:solidFill>
              </a:rPr>
              <a:t>2</a:t>
            </a:r>
          </a:p>
        </p:txBody>
      </p:sp>
      <p:sp>
        <p:nvSpPr>
          <p:cNvPr id="32778" name="Text Box 10">
            <a:extLst>
              <a:ext uri="{FF2B5EF4-FFF2-40B4-BE49-F238E27FC236}">
                <a16:creationId xmlns:a16="http://schemas.microsoft.com/office/drawing/2014/main" id="{5CE497E8-E323-B93E-BBE2-3B88364C6A3F}"/>
              </a:ext>
            </a:extLst>
          </p:cNvPr>
          <p:cNvSpPr txBox="1">
            <a:spLocks noChangeArrowheads="1"/>
          </p:cNvSpPr>
          <p:nvPr/>
        </p:nvSpPr>
        <p:spPr bwMode="auto">
          <a:xfrm>
            <a:off x="8305800" y="4191000"/>
            <a:ext cx="60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800" b="1">
                <a:solidFill>
                  <a:srgbClr val="FFFF00"/>
                </a:solidFill>
              </a:rPr>
              <a:t>3</a:t>
            </a:r>
          </a:p>
        </p:txBody>
      </p:sp>
      <p:sp>
        <p:nvSpPr>
          <p:cNvPr id="32779" name="Text Box 11">
            <a:extLst>
              <a:ext uri="{FF2B5EF4-FFF2-40B4-BE49-F238E27FC236}">
                <a16:creationId xmlns:a16="http://schemas.microsoft.com/office/drawing/2014/main" id="{36C82ABB-F8B3-E990-C729-AB8487C62EC7}"/>
              </a:ext>
            </a:extLst>
          </p:cNvPr>
          <p:cNvSpPr txBox="1">
            <a:spLocks noChangeArrowheads="1"/>
          </p:cNvSpPr>
          <p:nvPr/>
        </p:nvSpPr>
        <p:spPr bwMode="auto">
          <a:xfrm>
            <a:off x="3657600" y="5181600"/>
            <a:ext cx="609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800" b="1">
                <a:solidFill>
                  <a:srgbClr val="FFFF00"/>
                </a:solidFill>
              </a:rPr>
              <a:t>4</a:t>
            </a:r>
          </a:p>
        </p:txBody>
      </p:sp>
      <p:sp>
        <p:nvSpPr>
          <p:cNvPr id="32780" name="Rectangle 3">
            <a:extLst>
              <a:ext uri="{FF2B5EF4-FFF2-40B4-BE49-F238E27FC236}">
                <a16:creationId xmlns:a16="http://schemas.microsoft.com/office/drawing/2014/main" id="{539E9BB6-091B-DE4E-182D-629F6BA7B969}"/>
              </a:ext>
            </a:extLst>
          </p:cNvPr>
          <p:cNvSpPr>
            <a:spLocks noChangeArrowheads="1"/>
          </p:cNvSpPr>
          <p:nvPr/>
        </p:nvSpPr>
        <p:spPr bwMode="auto">
          <a:xfrm>
            <a:off x="0" y="6553200"/>
            <a:ext cx="9144000" cy="304800"/>
          </a:xfrm>
          <a:prstGeom prst="rect">
            <a:avLst/>
          </a:prstGeom>
          <a:solidFill>
            <a:srgbClr val="2692B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FontTx/>
              <a:buNone/>
            </a:pPr>
            <a:endParaRPr lang="en-US" altLang="en-US" sz="1400">
              <a:solidFill>
                <a:schemeClr val="bg1"/>
              </a:solidFill>
              <a:latin typeface="Franklin Gothic Demi" pitchFamily="34" charset="0"/>
              <a:cs typeface="Arial" panose="020B0604020202020204" pitchFamily="34" charset="0"/>
            </a:endParaRPr>
          </a:p>
        </p:txBody>
      </p:sp>
      <p:pic>
        <p:nvPicPr>
          <p:cNvPr id="32781" name="Picture 12" descr="FWClogo2007">
            <a:extLst>
              <a:ext uri="{FF2B5EF4-FFF2-40B4-BE49-F238E27FC236}">
                <a16:creationId xmlns:a16="http://schemas.microsoft.com/office/drawing/2014/main" id="{C4BB5EFE-A2E0-B9A1-ADED-C65A3E9A434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2400" y="5029200"/>
            <a:ext cx="1192213"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Text Box 14">
            <a:extLst>
              <a:ext uri="{FF2B5EF4-FFF2-40B4-BE49-F238E27FC236}">
                <a16:creationId xmlns:a16="http://schemas.microsoft.com/office/drawing/2014/main" id="{86071664-32FE-2963-649B-228E28A2E94E}"/>
              </a:ext>
            </a:extLst>
          </p:cNvPr>
          <p:cNvSpPr txBox="1">
            <a:spLocks noChangeArrowheads="1"/>
          </p:cNvSpPr>
          <p:nvPr/>
        </p:nvSpPr>
        <p:spPr bwMode="auto">
          <a:xfrm>
            <a:off x="4572000" y="4876800"/>
            <a:ext cx="4572000"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FontTx/>
              <a:buNone/>
            </a:pPr>
            <a:r>
              <a:rPr lang="en-US" altLang="en-US" sz="2000" b="1">
                <a:solidFill>
                  <a:srgbClr val="000000"/>
                </a:solidFill>
              </a:rPr>
              <a:t>Seasonally, tortoises may eat only the shoots, leaves, flowers or fruits; but sometimes they pull the entire plant up and consume it roots and all. 80% of their diet is grasses.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p:cNvSpPr>
            <a:spLocks noGrp="1"/>
          </p:cNvSpPr>
          <p:nvPr>
            <p:ph type="sldNum" sz="quarter" idx="10"/>
          </p:nvPr>
        </p:nvSpPr>
        <p:spPr/>
        <p:txBody>
          <a:bodyPr/>
          <a:lstStyle/>
          <a:p>
            <a:pPr>
              <a:defRPr/>
            </a:pPr>
            <a:fld id="{94EFFDA3-2562-4BE8-92AE-E610E16E937E}" type="slidenum">
              <a:rPr lang="en-US"/>
              <a:pPr>
                <a:defRPr/>
              </a:pPr>
              <a:t>10</a:t>
            </a:fld>
            <a:endParaRPr lang="en-US"/>
          </a:p>
        </p:txBody>
      </p:sp>
      <p:sp>
        <p:nvSpPr>
          <p:cNvPr id="3" name="Content Placeholder 2"/>
          <p:cNvSpPr>
            <a:spLocks noGrp="1"/>
          </p:cNvSpPr>
          <p:nvPr>
            <p:ph idx="4294967295"/>
          </p:nvPr>
        </p:nvSpPr>
        <p:spPr>
          <a:xfrm>
            <a:off x="457200" y="1143000"/>
            <a:ext cx="4953000" cy="3886200"/>
          </a:xfrm>
        </p:spPr>
        <p:txBody>
          <a:bodyPr>
            <a:normAutofit/>
          </a:bodyPr>
          <a:lstStyle/>
          <a:p>
            <a:pPr>
              <a:lnSpc>
                <a:spcPct val="80000"/>
              </a:lnSpc>
              <a:defRPr/>
            </a:pPr>
            <a:r>
              <a:rPr lang="en-US" sz="2400" dirty="0"/>
              <a:t>7 feet deep and can reach more than 15 feet long!</a:t>
            </a:r>
          </a:p>
          <a:p>
            <a:pPr>
              <a:lnSpc>
                <a:spcPct val="80000"/>
              </a:lnSpc>
              <a:buFont typeface="Wingdings" pitchFamily="2" charset="2"/>
              <a:buNone/>
              <a:defRPr/>
            </a:pPr>
            <a:endParaRPr lang="en-US" sz="2400" dirty="0"/>
          </a:p>
          <a:p>
            <a:pPr>
              <a:lnSpc>
                <a:spcPct val="80000"/>
              </a:lnSpc>
              <a:defRPr/>
            </a:pPr>
            <a:r>
              <a:rPr lang="en-US" sz="2400" dirty="0"/>
              <a:t>A tortoise can have more than one burrow</a:t>
            </a:r>
          </a:p>
          <a:p>
            <a:pPr>
              <a:lnSpc>
                <a:spcPct val="80000"/>
              </a:lnSpc>
              <a:buFont typeface="Wingdings" pitchFamily="2" charset="2"/>
              <a:buNone/>
              <a:defRPr/>
            </a:pPr>
            <a:endParaRPr lang="en-US" sz="2400" dirty="0"/>
          </a:p>
          <a:p>
            <a:pPr>
              <a:lnSpc>
                <a:spcPct val="80000"/>
              </a:lnSpc>
              <a:defRPr/>
            </a:pPr>
            <a:r>
              <a:rPr lang="en-US" sz="2400" dirty="0"/>
              <a:t>A tortoise burrow looks like a half moon.</a:t>
            </a:r>
            <a:endParaRPr lang="en-US" sz="2000" dirty="0"/>
          </a:p>
        </p:txBody>
      </p:sp>
      <p:sp>
        <p:nvSpPr>
          <p:cNvPr id="10244" name="Title 1"/>
          <p:cNvSpPr>
            <a:spLocks noGrp="1"/>
          </p:cNvSpPr>
          <p:nvPr>
            <p:ph type="title" idx="4294967295"/>
          </p:nvPr>
        </p:nvSpPr>
        <p:spPr>
          <a:xfrm>
            <a:off x="457200" y="304800"/>
            <a:ext cx="3429000" cy="990600"/>
          </a:xfrm>
        </p:spPr>
        <p:txBody>
          <a:bodyPr/>
          <a:lstStyle/>
          <a:p>
            <a:r>
              <a:rPr lang="en-US" dirty="0"/>
              <a:t>The burrow</a:t>
            </a:r>
          </a:p>
        </p:txBody>
      </p:sp>
      <p:pic>
        <p:nvPicPr>
          <p:cNvPr id="10245" name="Picture 3" descr="Gopher-tortoise-in-burrow-entrance.jpg"/>
          <p:cNvPicPr>
            <a:picLocks noChangeAspect="1"/>
          </p:cNvPicPr>
          <p:nvPr/>
        </p:nvPicPr>
        <p:blipFill>
          <a:blip r:embed="rId2" cstate="print"/>
          <a:srcRect/>
          <a:stretch>
            <a:fillRect/>
          </a:stretch>
        </p:blipFill>
        <p:spPr bwMode="auto">
          <a:xfrm>
            <a:off x="1066800" y="4343400"/>
            <a:ext cx="3886200" cy="1866900"/>
          </a:xfrm>
          <a:prstGeom prst="rect">
            <a:avLst/>
          </a:prstGeom>
          <a:noFill/>
          <a:ln w="9525">
            <a:noFill/>
            <a:miter lim="800000"/>
            <a:headEnd/>
            <a:tailEnd/>
          </a:ln>
        </p:spPr>
      </p:pic>
      <p:pic>
        <p:nvPicPr>
          <p:cNvPr id="6" name="Picture 4" descr="gopher tortoise and habitat 087"/>
          <p:cNvPicPr>
            <a:picLocks noChangeAspect="1" noChangeArrowheads="1"/>
          </p:cNvPicPr>
          <p:nvPr/>
        </p:nvPicPr>
        <p:blipFill>
          <a:blip r:embed="rId3" cstate="print"/>
          <a:srcRect/>
          <a:stretch>
            <a:fillRect/>
          </a:stretch>
        </p:blipFill>
        <p:spPr bwMode="auto">
          <a:xfrm>
            <a:off x="5486400" y="609600"/>
            <a:ext cx="3373843" cy="5334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4000" dirty="0"/>
              <a:t>Burrow buddies </a:t>
            </a:r>
          </a:p>
        </p:txBody>
      </p:sp>
      <p:pic>
        <p:nvPicPr>
          <p:cNvPr id="17411" name="Picture 6" descr="C:\Documents and Settings\Tera.Meeks\Desktop\small photos\snake.jpg"/>
          <p:cNvPicPr>
            <a:picLocks noChangeAspect="1" noChangeArrowheads="1"/>
          </p:cNvPicPr>
          <p:nvPr/>
        </p:nvPicPr>
        <p:blipFill>
          <a:blip r:embed="rId3" cstate="print"/>
          <a:srcRect/>
          <a:stretch>
            <a:fillRect/>
          </a:stretch>
        </p:blipFill>
        <p:spPr bwMode="auto">
          <a:xfrm>
            <a:off x="533400" y="3962400"/>
            <a:ext cx="2498725" cy="1981200"/>
          </a:xfrm>
          <a:prstGeom prst="rect">
            <a:avLst/>
          </a:prstGeom>
          <a:noFill/>
          <a:ln w="9525">
            <a:noFill/>
            <a:miter lim="800000"/>
            <a:headEnd/>
            <a:tailEnd/>
          </a:ln>
        </p:spPr>
      </p:pic>
      <p:pic>
        <p:nvPicPr>
          <p:cNvPr id="17412" name="Picture 12" descr="C:\Documents and Settings\Tera.Meeks\Desktop\small photos\gopher frog.jpg"/>
          <p:cNvPicPr>
            <a:picLocks noChangeAspect="1" noChangeArrowheads="1"/>
          </p:cNvPicPr>
          <p:nvPr/>
        </p:nvPicPr>
        <p:blipFill>
          <a:blip r:embed="rId4" cstate="print"/>
          <a:srcRect/>
          <a:stretch>
            <a:fillRect/>
          </a:stretch>
        </p:blipFill>
        <p:spPr bwMode="auto">
          <a:xfrm>
            <a:off x="3581400" y="1752600"/>
            <a:ext cx="2209800" cy="1768475"/>
          </a:xfrm>
          <a:prstGeom prst="rect">
            <a:avLst/>
          </a:prstGeom>
          <a:noFill/>
          <a:ln w="9525">
            <a:noFill/>
            <a:miter lim="800000"/>
            <a:headEnd/>
            <a:tailEnd/>
          </a:ln>
        </p:spPr>
      </p:pic>
      <p:pic>
        <p:nvPicPr>
          <p:cNvPr id="17413" name="Picture 10" descr="IMG0047"/>
          <p:cNvPicPr>
            <a:picLocks noGrp="1" noChangeAspect="1" noChangeArrowheads="1"/>
          </p:cNvPicPr>
          <p:nvPr>
            <p:ph sz="quarter" idx="4294967295"/>
          </p:nvPr>
        </p:nvPicPr>
        <p:blipFill>
          <a:blip r:embed="rId5" cstate="print"/>
          <a:srcRect/>
          <a:stretch>
            <a:fillRect/>
          </a:stretch>
        </p:blipFill>
        <p:spPr>
          <a:xfrm>
            <a:off x="533400" y="1676400"/>
            <a:ext cx="2465388" cy="1676400"/>
          </a:xfrm>
          <a:noFill/>
        </p:spPr>
      </p:pic>
      <p:pic>
        <p:nvPicPr>
          <p:cNvPr id="17414" name="Picture 8" descr="23_Rattlesnake_Tera.jpg"/>
          <p:cNvPicPr>
            <a:picLocks noChangeAspect="1"/>
          </p:cNvPicPr>
          <p:nvPr/>
        </p:nvPicPr>
        <p:blipFill>
          <a:blip r:embed="rId6" cstate="print"/>
          <a:srcRect/>
          <a:stretch>
            <a:fillRect/>
          </a:stretch>
        </p:blipFill>
        <p:spPr bwMode="auto">
          <a:xfrm>
            <a:off x="6477000" y="1905000"/>
            <a:ext cx="2287588" cy="3810000"/>
          </a:xfrm>
          <a:prstGeom prst="rect">
            <a:avLst/>
          </a:prstGeom>
          <a:noFill/>
          <a:ln w="9525">
            <a:noFill/>
            <a:miter lim="800000"/>
            <a:headEnd/>
            <a:tailEnd/>
          </a:ln>
        </p:spPr>
      </p:pic>
      <p:pic>
        <p:nvPicPr>
          <p:cNvPr id="17415" name="Picture 9" descr="FL Mouse.jpg"/>
          <p:cNvPicPr>
            <a:picLocks noChangeAspect="1"/>
          </p:cNvPicPr>
          <p:nvPr/>
        </p:nvPicPr>
        <p:blipFill>
          <a:blip r:embed="rId7" cstate="print"/>
          <a:srcRect/>
          <a:stretch>
            <a:fillRect/>
          </a:stretch>
        </p:blipFill>
        <p:spPr bwMode="auto">
          <a:xfrm>
            <a:off x="3505200" y="4114800"/>
            <a:ext cx="2597150" cy="1785938"/>
          </a:xfrm>
          <a:prstGeom prst="rect">
            <a:avLst/>
          </a:prstGeom>
          <a:noFill/>
          <a:ln w="9525">
            <a:noFill/>
            <a:miter lim="800000"/>
            <a:headEnd/>
            <a:tailEnd/>
          </a:ln>
        </p:spPr>
      </p:pic>
      <p:sp>
        <p:nvSpPr>
          <p:cNvPr id="17416" name="TextBox 10"/>
          <p:cNvSpPr txBox="1">
            <a:spLocks noChangeArrowheads="1"/>
          </p:cNvSpPr>
          <p:nvPr/>
        </p:nvSpPr>
        <p:spPr bwMode="auto">
          <a:xfrm>
            <a:off x="533400" y="3276600"/>
            <a:ext cx="2438400" cy="677863"/>
          </a:xfrm>
          <a:prstGeom prst="rect">
            <a:avLst/>
          </a:prstGeom>
          <a:noFill/>
          <a:ln w="9525">
            <a:noFill/>
            <a:miter lim="800000"/>
            <a:headEnd/>
            <a:tailEnd/>
          </a:ln>
        </p:spPr>
        <p:txBody>
          <a:bodyPr>
            <a:spAutoFit/>
          </a:bodyPr>
          <a:lstStyle/>
          <a:p>
            <a:pPr algn="l" rtl="0" fontAlgn="base">
              <a:spcBef>
                <a:spcPct val="20000"/>
              </a:spcBef>
              <a:spcAft>
                <a:spcPct val="0"/>
              </a:spcAft>
            </a:pPr>
            <a:r>
              <a:rPr lang="en-US" sz="1400" b="1" kern="1200">
                <a:solidFill>
                  <a:srgbClr val="000000"/>
                </a:solidFill>
                <a:latin typeface="Franklin Gothic Book" pitchFamily="34" charset="0"/>
                <a:ea typeface="+mn-ea"/>
                <a:cs typeface="+mn-cs"/>
              </a:rPr>
              <a:t>Indigo snake</a:t>
            </a:r>
          </a:p>
          <a:p>
            <a:pPr algn="l" rtl="0" fontAlgn="base">
              <a:spcBef>
                <a:spcPct val="20000"/>
              </a:spcBef>
              <a:spcAft>
                <a:spcPct val="0"/>
              </a:spcAft>
            </a:pPr>
            <a:endParaRPr lang="en-US" sz="600" b="1" kern="1200">
              <a:solidFill>
                <a:srgbClr val="000000"/>
              </a:solidFill>
              <a:latin typeface="Franklin Gothic Book" pitchFamily="34" charset="0"/>
              <a:ea typeface="+mn-ea"/>
              <a:cs typeface="+mn-cs"/>
            </a:endParaRPr>
          </a:p>
          <a:p>
            <a:pPr algn="l" rtl="0" fontAlgn="base">
              <a:spcBef>
                <a:spcPct val="20000"/>
              </a:spcBef>
              <a:spcAft>
                <a:spcPct val="0"/>
              </a:spcAft>
            </a:pPr>
            <a:r>
              <a:rPr lang="en-US" sz="1400" b="1" kern="1200">
                <a:solidFill>
                  <a:srgbClr val="000000"/>
                </a:solidFill>
                <a:latin typeface="Franklin Gothic Book" pitchFamily="34" charset="0"/>
                <a:ea typeface="+mn-ea"/>
                <a:cs typeface="+mn-cs"/>
              </a:rPr>
              <a:t>Florida pine snake</a:t>
            </a:r>
          </a:p>
        </p:txBody>
      </p:sp>
      <p:sp>
        <p:nvSpPr>
          <p:cNvPr id="17417" name="TextBox 11"/>
          <p:cNvSpPr txBox="1">
            <a:spLocks noChangeArrowheads="1"/>
          </p:cNvSpPr>
          <p:nvPr/>
        </p:nvSpPr>
        <p:spPr bwMode="auto">
          <a:xfrm>
            <a:off x="3657600" y="3505200"/>
            <a:ext cx="2438400" cy="677863"/>
          </a:xfrm>
          <a:prstGeom prst="rect">
            <a:avLst/>
          </a:prstGeom>
          <a:noFill/>
          <a:ln w="9525">
            <a:noFill/>
            <a:miter lim="800000"/>
            <a:headEnd/>
            <a:tailEnd/>
          </a:ln>
        </p:spPr>
        <p:txBody>
          <a:bodyPr>
            <a:spAutoFit/>
          </a:bodyPr>
          <a:lstStyle/>
          <a:p>
            <a:pPr algn="l" rtl="0" fontAlgn="base">
              <a:spcBef>
                <a:spcPct val="20000"/>
              </a:spcBef>
              <a:spcAft>
                <a:spcPct val="0"/>
              </a:spcAft>
            </a:pPr>
            <a:r>
              <a:rPr lang="en-US" sz="1400" b="1" kern="1200">
                <a:solidFill>
                  <a:srgbClr val="000000"/>
                </a:solidFill>
                <a:latin typeface="Franklin Gothic Book" pitchFamily="34" charset="0"/>
                <a:ea typeface="+mn-ea"/>
                <a:cs typeface="+mn-cs"/>
              </a:rPr>
              <a:t>Gopher frog</a:t>
            </a:r>
          </a:p>
          <a:p>
            <a:pPr algn="l" rtl="0" fontAlgn="base">
              <a:spcBef>
                <a:spcPct val="20000"/>
              </a:spcBef>
              <a:spcAft>
                <a:spcPct val="0"/>
              </a:spcAft>
            </a:pPr>
            <a:endParaRPr lang="en-US" sz="600" b="1" kern="1200">
              <a:solidFill>
                <a:srgbClr val="000000"/>
              </a:solidFill>
              <a:latin typeface="Franklin Gothic Book" pitchFamily="34" charset="0"/>
              <a:ea typeface="+mn-ea"/>
              <a:cs typeface="+mn-cs"/>
            </a:endParaRPr>
          </a:p>
          <a:p>
            <a:pPr algn="l" rtl="0" fontAlgn="base">
              <a:spcBef>
                <a:spcPct val="20000"/>
              </a:spcBef>
              <a:spcAft>
                <a:spcPct val="0"/>
              </a:spcAft>
            </a:pPr>
            <a:r>
              <a:rPr lang="en-US" sz="1400" b="1" kern="1200">
                <a:solidFill>
                  <a:srgbClr val="000000"/>
                </a:solidFill>
                <a:latin typeface="Franklin Gothic Book" pitchFamily="34" charset="0"/>
                <a:ea typeface="+mn-ea"/>
                <a:cs typeface="+mn-cs"/>
              </a:rPr>
              <a:t>Florida mouse</a:t>
            </a:r>
          </a:p>
        </p:txBody>
      </p:sp>
      <p:sp>
        <p:nvSpPr>
          <p:cNvPr id="17418" name="TextBox 12"/>
          <p:cNvSpPr txBox="1">
            <a:spLocks noChangeArrowheads="1"/>
          </p:cNvSpPr>
          <p:nvPr/>
        </p:nvSpPr>
        <p:spPr bwMode="auto">
          <a:xfrm>
            <a:off x="6477000" y="5715000"/>
            <a:ext cx="2438400" cy="307975"/>
          </a:xfrm>
          <a:prstGeom prst="rect">
            <a:avLst/>
          </a:prstGeom>
          <a:noFill/>
          <a:ln w="9525">
            <a:noFill/>
            <a:miter lim="800000"/>
            <a:headEnd/>
            <a:tailEnd/>
          </a:ln>
        </p:spPr>
        <p:txBody>
          <a:bodyPr>
            <a:spAutoFit/>
          </a:bodyPr>
          <a:lstStyle/>
          <a:p>
            <a:pPr algn="l" rtl="0" fontAlgn="base">
              <a:spcBef>
                <a:spcPct val="20000"/>
              </a:spcBef>
              <a:spcAft>
                <a:spcPct val="0"/>
              </a:spcAft>
            </a:pPr>
            <a:r>
              <a:rPr lang="en-US" sz="1400" b="1" kern="1200">
                <a:solidFill>
                  <a:srgbClr val="000000"/>
                </a:solidFill>
                <a:latin typeface="Franklin Gothic Book" pitchFamily="34" charset="0"/>
                <a:ea typeface="+mn-ea"/>
                <a:cs typeface="+mn-cs"/>
              </a:rPr>
              <a:t>Diamondback rattlesnake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Now lets take a closer look!</a:t>
            </a:r>
          </a:p>
        </p:txBody>
      </p:sp>
      <p:pic>
        <p:nvPicPr>
          <p:cNvPr id="4" name="Content Placeholder 3" descr="Gopheruspolyphemus"/>
          <p:cNvPicPr>
            <a:picLocks noGrp="1" noChangeAspect="1" noChangeArrowheads="1"/>
          </p:cNvPicPr>
          <p:nvPr>
            <p:ph idx="1"/>
          </p:nvPr>
        </p:nvPicPr>
        <p:blipFill>
          <a:blip r:embed="rId3" cstate="print"/>
          <a:srcRect/>
          <a:stretch>
            <a:fillRect/>
          </a:stretch>
        </p:blipFill>
        <p:spPr bwMode="auto">
          <a:xfrm>
            <a:off x="1066800" y="1488481"/>
            <a:ext cx="7002189" cy="4378919"/>
          </a:xfrm>
          <a:prstGeom prst="rect">
            <a:avLst/>
          </a:prstGeom>
          <a:noFill/>
          <a:ln w="38100">
            <a:solidFill>
              <a:schemeClr val="tx1"/>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B8A71773-3FE6-F824-5BBA-64880EC826FD}"/>
              </a:ext>
            </a:extLst>
          </p:cNvPr>
          <p:cNvSpPr>
            <a:spLocks noGrp="1" noRot="1" noChangeArrowheads="1"/>
          </p:cNvSpPr>
          <p:nvPr>
            <p:ph type="title"/>
          </p:nvPr>
        </p:nvSpPr>
        <p:spPr>
          <a:xfrm>
            <a:off x="533400" y="-152400"/>
            <a:ext cx="8385175" cy="1431925"/>
          </a:xfrm>
        </p:spPr>
        <p:txBody>
          <a:bodyPr/>
          <a:lstStyle/>
          <a:p>
            <a:pPr eaLnBrk="1" hangingPunct="1">
              <a:defRPr/>
            </a:pPr>
            <a:r>
              <a:rPr lang="en-US" sz="3600">
                <a:solidFill>
                  <a:srgbClr val="000000"/>
                </a:solidFill>
                <a:effectLst>
                  <a:outerShdw blurRad="38100" dist="38100" dir="2700000" algn="tl">
                    <a:srgbClr val="FFFFFF"/>
                  </a:outerShdw>
                </a:effectLst>
              </a:rPr>
              <a:t>Anatomy of an adult tortoise</a:t>
            </a:r>
          </a:p>
        </p:txBody>
      </p:sp>
      <p:pic>
        <p:nvPicPr>
          <p:cNvPr id="14339" name="Picture 3" descr="gopher tortoise and habitat 016">
            <a:extLst>
              <a:ext uri="{FF2B5EF4-FFF2-40B4-BE49-F238E27FC236}">
                <a16:creationId xmlns:a16="http://schemas.microsoft.com/office/drawing/2014/main" id="{2F6DAB68-79DE-E46B-A553-63E526761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441" t="25882" r="20073" b="22058"/>
          <a:stretch>
            <a:fillRect/>
          </a:stretch>
        </p:blipFill>
        <p:spPr bwMode="auto">
          <a:xfrm>
            <a:off x="2316163" y="1468438"/>
            <a:ext cx="6827837" cy="538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MVC-010F">
            <a:extLst>
              <a:ext uri="{FF2B5EF4-FFF2-40B4-BE49-F238E27FC236}">
                <a16:creationId xmlns:a16="http://schemas.microsoft.com/office/drawing/2014/main" id="{8E8B88C6-0A06-0BEF-A899-F6BE509647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126" r="4688" b="22501"/>
          <a:stretch>
            <a:fillRect/>
          </a:stretch>
        </p:blipFill>
        <p:spPr bwMode="auto">
          <a:xfrm>
            <a:off x="0" y="3568700"/>
            <a:ext cx="4648200"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53" name="Text Box 5">
            <a:extLst>
              <a:ext uri="{FF2B5EF4-FFF2-40B4-BE49-F238E27FC236}">
                <a16:creationId xmlns:a16="http://schemas.microsoft.com/office/drawing/2014/main" id="{5845BC31-8F7D-137F-B510-29786A3FA358}"/>
              </a:ext>
            </a:extLst>
          </p:cNvPr>
          <p:cNvSpPr txBox="1">
            <a:spLocks noChangeArrowheads="1"/>
          </p:cNvSpPr>
          <p:nvPr/>
        </p:nvSpPr>
        <p:spPr bwMode="auto">
          <a:xfrm>
            <a:off x="6477000" y="2362200"/>
            <a:ext cx="1676400" cy="457200"/>
          </a:xfrm>
          <a:prstGeom prst="rect">
            <a:avLst/>
          </a:prstGeom>
          <a:noFill/>
          <a:ln w="9525">
            <a:noFill/>
            <a:miter lim="800000"/>
            <a:headEnd/>
            <a:tailEnd/>
          </a:ln>
          <a:effectLst/>
        </p:spPr>
        <p:txBody>
          <a:bodyPr>
            <a:spAutoFit/>
          </a:bodyPr>
          <a:lstStyle/>
          <a:p>
            <a:pPr algn="ctr">
              <a:spcBef>
                <a:spcPct val="50000"/>
              </a:spcBef>
              <a:defRPr/>
            </a:pPr>
            <a:r>
              <a:rPr lang="en-US" sz="2400" b="1">
                <a:solidFill>
                  <a:srgbClr val="000000"/>
                </a:solidFill>
                <a:effectLst>
                  <a:outerShdw blurRad="38100" dist="38100" dir="2700000" algn="tl">
                    <a:srgbClr val="FFFFFF"/>
                  </a:outerShdw>
                </a:effectLst>
                <a:latin typeface="Arial" charset="0"/>
              </a:rPr>
              <a:t>Carapace</a:t>
            </a:r>
          </a:p>
        </p:txBody>
      </p:sp>
      <p:sp>
        <p:nvSpPr>
          <p:cNvPr id="309254" name="Text Box 6">
            <a:extLst>
              <a:ext uri="{FF2B5EF4-FFF2-40B4-BE49-F238E27FC236}">
                <a16:creationId xmlns:a16="http://schemas.microsoft.com/office/drawing/2014/main" id="{95C65DC4-0935-EA67-F015-D04DD348C159}"/>
              </a:ext>
            </a:extLst>
          </p:cNvPr>
          <p:cNvSpPr txBox="1">
            <a:spLocks noChangeArrowheads="1"/>
          </p:cNvSpPr>
          <p:nvPr/>
        </p:nvSpPr>
        <p:spPr bwMode="auto">
          <a:xfrm>
            <a:off x="3048000" y="4114800"/>
            <a:ext cx="1524000" cy="457200"/>
          </a:xfrm>
          <a:prstGeom prst="rect">
            <a:avLst/>
          </a:prstGeom>
          <a:noFill/>
          <a:ln w="9525">
            <a:noFill/>
            <a:miter lim="800000"/>
            <a:headEnd/>
            <a:tailEnd/>
          </a:ln>
          <a:effectLst/>
        </p:spPr>
        <p:txBody>
          <a:bodyPr>
            <a:spAutoFit/>
          </a:bodyPr>
          <a:lstStyle/>
          <a:p>
            <a:pPr algn="ctr">
              <a:spcBef>
                <a:spcPct val="50000"/>
              </a:spcBef>
              <a:defRPr/>
            </a:pPr>
            <a:r>
              <a:rPr lang="en-US" sz="2400" b="1">
                <a:solidFill>
                  <a:srgbClr val="000000"/>
                </a:solidFill>
                <a:effectLst>
                  <a:outerShdw blurRad="38100" dist="38100" dir="2700000" algn="tl">
                    <a:srgbClr val="FFFFFF"/>
                  </a:outerShdw>
                </a:effectLst>
                <a:latin typeface="Arial" charset="0"/>
              </a:rPr>
              <a:t>Plastron</a:t>
            </a:r>
          </a:p>
        </p:txBody>
      </p:sp>
      <p:sp>
        <p:nvSpPr>
          <p:cNvPr id="309255" name="Text Box 7">
            <a:extLst>
              <a:ext uri="{FF2B5EF4-FFF2-40B4-BE49-F238E27FC236}">
                <a16:creationId xmlns:a16="http://schemas.microsoft.com/office/drawing/2014/main" id="{CB796EF9-37C6-C0AD-DDB3-5F248BC7D762}"/>
              </a:ext>
            </a:extLst>
          </p:cNvPr>
          <p:cNvSpPr txBox="1">
            <a:spLocks noChangeArrowheads="1"/>
          </p:cNvSpPr>
          <p:nvPr/>
        </p:nvSpPr>
        <p:spPr bwMode="auto">
          <a:xfrm>
            <a:off x="457200" y="5486400"/>
            <a:ext cx="1524000" cy="1006475"/>
          </a:xfrm>
          <a:prstGeom prst="rect">
            <a:avLst/>
          </a:prstGeom>
          <a:solidFill>
            <a:srgbClr val="C0C0C0">
              <a:alpha val="63000"/>
            </a:srgbClr>
          </a:solidFill>
          <a:ln w="9525">
            <a:noFill/>
            <a:miter lim="800000"/>
            <a:headEnd/>
            <a:tailEnd/>
          </a:ln>
          <a:effectLst/>
        </p:spPr>
        <p:txBody>
          <a:bodyPr>
            <a:spAutoFit/>
          </a:bodyPr>
          <a:lstStyle/>
          <a:p>
            <a:pPr algn="ctr">
              <a:spcBef>
                <a:spcPct val="50000"/>
              </a:spcBef>
              <a:defRPr/>
            </a:pPr>
            <a:r>
              <a:rPr lang="en-US" sz="2000" b="1">
                <a:solidFill>
                  <a:srgbClr val="000000"/>
                </a:solidFill>
                <a:effectLst>
                  <a:outerShdw blurRad="38100" dist="38100" dir="2700000" algn="tl">
                    <a:srgbClr val="FFFFFF"/>
                  </a:outerShdw>
                </a:effectLst>
                <a:latin typeface="Arial" charset="0"/>
              </a:rPr>
              <a:t>Vertebrae or backbone</a:t>
            </a:r>
          </a:p>
        </p:txBody>
      </p:sp>
      <p:sp>
        <p:nvSpPr>
          <p:cNvPr id="14344" name="Line 8">
            <a:extLst>
              <a:ext uri="{FF2B5EF4-FFF2-40B4-BE49-F238E27FC236}">
                <a16:creationId xmlns:a16="http://schemas.microsoft.com/office/drawing/2014/main" id="{AA05F834-41A1-68F0-E513-052BDD52E8FC}"/>
              </a:ext>
            </a:extLst>
          </p:cNvPr>
          <p:cNvSpPr>
            <a:spLocks noChangeShapeType="1"/>
          </p:cNvSpPr>
          <p:nvPr/>
        </p:nvSpPr>
        <p:spPr bwMode="auto">
          <a:xfrm>
            <a:off x="1828800" y="5715000"/>
            <a:ext cx="762000" cy="152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45" name="Line 9">
            <a:extLst>
              <a:ext uri="{FF2B5EF4-FFF2-40B4-BE49-F238E27FC236}">
                <a16:creationId xmlns:a16="http://schemas.microsoft.com/office/drawing/2014/main" id="{A13A1A8E-FDE8-1C60-3360-9085A4F6B15F}"/>
              </a:ext>
            </a:extLst>
          </p:cNvPr>
          <p:cNvSpPr>
            <a:spLocks noChangeShapeType="1"/>
          </p:cNvSpPr>
          <p:nvPr/>
        </p:nvSpPr>
        <p:spPr bwMode="auto">
          <a:xfrm flipV="1">
            <a:off x="1905000" y="5486400"/>
            <a:ext cx="1219200" cy="228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258" name="Text Box 10">
            <a:extLst>
              <a:ext uri="{FF2B5EF4-FFF2-40B4-BE49-F238E27FC236}">
                <a16:creationId xmlns:a16="http://schemas.microsoft.com/office/drawing/2014/main" id="{21A01D29-ACE5-58F8-ECFE-71F5145F46BF}"/>
              </a:ext>
            </a:extLst>
          </p:cNvPr>
          <p:cNvSpPr txBox="1">
            <a:spLocks noChangeArrowheads="1"/>
          </p:cNvSpPr>
          <p:nvPr/>
        </p:nvSpPr>
        <p:spPr bwMode="auto">
          <a:xfrm>
            <a:off x="1752600" y="4648200"/>
            <a:ext cx="1828800" cy="457200"/>
          </a:xfrm>
          <a:prstGeom prst="rect">
            <a:avLst/>
          </a:prstGeom>
          <a:noFill/>
          <a:ln w="9525">
            <a:noFill/>
            <a:miter lim="800000"/>
            <a:headEnd/>
            <a:tailEnd/>
          </a:ln>
          <a:effectLst/>
        </p:spPr>
        <p:txBody>
          <a:bodyPr>
            <a:spAutoFit/>
          </a:bodyPr>
          <a:lstStyle/>
          <a:p>
            <a:pPr algn="ctr">
              <a:spcBef>
                <a:spcPct val="50000"/>
              </a:spcBef>
              <a:defRPr/>
            </a:pPr>
            <a:r>
              <a:rPr lang="en-US" sz="2400" b="1">
                <a:solidFill>
                  <a:srgbClr val="000000"/>
                </a:solidFill>
                <a:effectLst>
                  <a:outerShdw blurRad="38100" dist="38100" dir="2700000" algn="tl">
                    <a:srgbClr val="FFFFFF"/>
                  </a:outerShdw>
                </a:effectLst>
                <a:latin typeface="Arial" charset="0"/>
              </a:rPr>
              <a:t>Anal scute</a:t>
            </a:r>
          </a:p>
        </p:txBody>
      </p:sp>
      <p:sp>
        <p:nvSpPr>
          <p:cNvPr id="309259" name="Text Box 11">
            <a:extLst>
              <a:ext uri="{FF2B5EF4-FFF2-40B4-BE49-F238E27FC236}">
                <a16:creationId xmlns:a16="http://schemas.microsoft.com/office/drawing/2014/main" id="{9CFAA4D7-CD2F-EED1-9126-A7F00EB3D1BA}"/>
              </a:ext>
            </a:extLst>
          </p:cNvPr>
          <p:cNvSpPr txBox="1">
            <a:spLocks noChangeArrowheads="1"/>
          </p:cNvSpPr>
          <p:nvPr/>
        </p:nvSpPr>
        <p:spPr bwMode="auto">
          <a:xfrm>
            <a:off x="5943600" y="4648200"/>
            <a:ext cx="1066800" cy="822325"/>
          </a:xfrm>
          <a:prstGeom prst="rect">
            <a:avLst/>
          </a:prstGeom>
          <a:solidFill>
            <a:srgbClr val="C0C0C0">
              <a:alpha val="69000"/>
            </a:srgbClr>
          </a:solidFill>
          <a:ln w="9525">
            <a:noFill/>
            <a:miter lim="800000"/>
            <a:headEnd/>
            <a:tailEnd/>
          </a:ln>
          <a:effectLst/>
        </p:spPr>
        <p:txBody>
          <a:bodyPr>
            <a:spAutoFit/>
          </a:bodyPr>
          <a:lstStyle/>
          <a:p>
            <a:pPr algn="ctr">
              <a:spcBef>
                <a:spcPct val="50000"/>
              </a:spcBef>
              <a:defRPr/>
            </a:pPr>
            <a:r>
              <a:rPr lang="en-US" sz="2400" b="1">
                <a:solidFill>
                  <a:srgbClr val="000000"/>
                </a:solidFill>
                <a:effectLst>
                  <a:outerShdw blurRad="38100" dist="38100" dir="2700000" algn="tl">
                    <a:srgbClr val="FFFFFF"/>
                  </a:outerShdw>
                </a:effectLst>
                <a:latin typeface="Arial" charset="0"/>
              </a:rPr>
              <a:t>Gular scute</a:t>
            </a:r>
          </a:p>
        </p:txBody>
      </p:sp>
      <p:sp>
        <p:nvSpPr>
          <p:cNvPr id="309260" name="Text Box 12">
            <a:extLst>
              <a:ext uri="{FF2B5EF4-FFF2-40B4-BE49-F238E27FC236}">
                <a16:creationId xmlns:a16="http://schemas.microsoft.com/office/drawing/2014/main" id="{B9A60EAD-41DD-8162-0F05-FA137A346208}"/>
              </a:ext>
            </a:extLst>
          </p:cNvPr>
          <p:cNvSpPr txBox="1">
            <a:spLocks noChangeArrowheads="1"/>
          </p:cNvSpPr>
          <p:nvPr/>
        </p:nvSpPr>
        <p:spPr bwMode="auto">
          <a:xfrm>
            <a:off x="533400" y="3810000"/>
            <a:ext cx="2514600" cy="457200"/>
          </a:xfrm>
          <a:prstGeom prst="rect">
            <a:avLst/>
          </a:prstGeom>
          <a:noFill/>
          <a:ln w="9525">
            <a:noFill/>
            <a:miter lim="800000"/>
            <a:headEnd/>
            <a:tailEnd/>
          </a:ln>
          <a:effectLst/>
        </p:spPr>
        <p:txBody>
          <a:bodyPr>
            <a:spAutoFit/>
          </a:bodyPr>
          <a:lstStyle/>
          <a:p>
            <a:pPr algn="ctr">
              <a:defRPr/>
            </a:pPr>
            <a:r>
              <a:rPr lang="en-US" sz="2400" b="1">
                <a:solidFill>
                  <a:srgbClr val="000000"/>
                </a:solidFill>
                <a:effectLst>
                  <a:outerShdw blurRad="38100" dist="38100" dir="2700000" algn="tl">
                    <a:srgbClr val="FFFFFF"/>
                  </a:outerShdw>
                </a:effectLst>
                <a:latin typeface="Arial" charset="0"/>
              </a:rPr>
              <a:t>Marginal scutes</a:t>
            </a:r>
          </a:p>
        </p:txBody>
      </p:sp>
      <p:sp>
        <p:nvSpPr>
          <p:cNvPr id="14349" name="Line 13">
            <a:extLst>
              <a:ext uri="{FF2B5EF4-FFF2-40B4-BE49-F238E27FC236}">
                <a16:creationId xmlns:a16="http://schemas.microsoft.com/office/drawing/2014/main" id="{475DCDA2-F7AD-38F2-3BBC-17370525B4D5}"/>
              </a:ext>
            </a:extLst>
          </p:cNvPr>
          <p:cNvSpPr>
            <a:spLocks noChangeShapeType="1"/>
          </p:cNvSpPr>
          <p:nvPr/>
        </p:nvSpPr>
        <p:spPr bwMode="auto">
          <a:xfrm flipH="1">
            <a:off x="381000" y="4191000"/>
            <a:ext cx="609600" cy="533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0" name="Line 14">
            <a:extLst>
              <a:ext uri="{FF2B5EF4-FFF2-40B4-BE49-F238E27FC236}">
                <a16:creationId xmlns:a16="http://schemas.microsoft.com/office/drawing/2014/main" id="{0343DC59-8DBA-BF3D-73D4-08AF6A4B2AA7}"/>
              </a:ext>
            </a:extLst>
          </p:cNvPr>
          <p:cNvSpPr>
            <a:spLocks noChangeShapeType="1"/>
          </p:cNvSpPr>
          <p:nvPr/>
        </p:nvSpPr>
        <p:spPr bwMode="auto">
          <a:xfrm flipV="1">
            <a:off x="5486400" y="3733800"/>
            <a:ext cx="1066800" cy="990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263" name="Text Box 15">
            <a:extLst>
              <a:ext uri="{FF2B5EF4-FFF2-40B4-BE49-F238E27FC236}">
                <a16:creationId xmlns:a16="http://schemas.microsoft.com/office/drawing/2014/main" id="{0125D67A-6117-09B3-C016-2AB9EE6F8255}"/>
              </a:ext>
            </a:extLst>
          </p:cNvPr>
          <p:cNvSpPr txBox="1">
            <a:spLocks noChangeArrowheads="1"/>
          </p:cNvSpPr>
          <p:nvPr/>
        </p:nvSpPr>
        <p:spPr bwMode="auto">
          <a:xfrm>
            <a:off x="4724400" y="4800600"/>
            <a:ext cx="1066800" cy="396875"/>
          </a:xfrm>
          <a:prstGeom prst="rect">
            <a:avLst/>
          </a:prstGeom>
          <a:solidFill>
            <a:srgbClr val="C0C0C0">
              <a:alpha val="81000"/>
            </a:srgbClr>
          </a:solidFill>
          <a:ln w="9525">
            <a:noFill/>
            <a:miter lim="800000"/>
            <a:headEnd/>
            <a:tailEnd/>
          </a:ln>
          <a:effectLst/>
        </p:spPr>
        <p:txBody>
          <a:bodyPr>
            <a:spAutoFit/>
          </a:bodyPr>
          <a:lstStyle/>
          <a:p>
            <a:pPr algn="ctr">
              <a:spcBef>
                <a:spcPct val="50000"/>
              </a:spcBef>
              <a:defRPr/>
            </a:pPr>
            <a:r>
              <a:rPr lang="en-US" sz="2000" b="1">
                <a:solidFill>
                  <a:srgbClr val="000000"/>
                </a:solidFill>
                <a:effectLst>
                  <a:outerShdw blurRad="38100" dist="38100" dir="2700000" algn="tl">
                    <a:srgbClr val="FFFFFF"/>
                  </a:outerShdw>
                </a:effectLst>
                <a:latin typeface="Arial" charset="0"/>
              </a:rPr>
              <a:t>Nares</a:t>
            </a:r>
          </a:p>
        </p:txBody>
      </p:sp>
      <p:sp>
        <p:nvSpPr>
          <p:cNvPr id="14352" name="Line 16">
            <a:extLst>
              <a:ext uri="{FF2B5EF4-FFF2-40B4-BE49-F238E27FC236}">
                <a16:creationId xmlns:a16="http://schemas.microsoft.com/office/drawing/2014/main" id="{E3F2842C-1ED7-22B6-A37A-554BF0A36195}"/>
              </a:ext>
            </a:extLst>
          </p:cNvPr>
          <p:cNvSpPr>
            <a:spLocks noChangeShapeType="1"/>
          </p:cNvSpPr>
          <p:nvPr/>
        </p:nvSpPr>
        <p:spPr bwMode="auto">
          <a:xfrm flipH="1" flipV="1">
            <a:off x="6553200" y="4191000"/>
            <a:ext cx="152400" cy="533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3" name="Line 17">
            <a:extLst>
              <a:ext uri="{FF2B5EF4-FFF2-40B4-BE49-F238E27FC236}">
                <a16:creationId xmlns:a16="http://schemas.microsoft.com/office/drawing/2014/main" id="{2E7147AB-8CFD-4C6B-D490-5EBAADB2E741}"/>
              </a:ext>
            </a:extLst>
          </p:cNvPr>
          <p:cNvSpPr>
            <a:spLocks noChangeShapeType="1"/>
          </p:cNvSpPr>
          <p:nvPr/>
        </p:nvSpPr>
        <p:spPr bwMode="auto">
          <a:xfrm flipH="1">
            <a:off x="762000" y="4191000"/>
            <a:ext cx="30480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266" name="Text Box 18">
            <a:extLst>
              <a:ext uri="{FF2B5EF4-FFF2-40B4-BE49-F238E27FC236}">
                <a16:creationId xmlns:a16="http://schemas.microsoft.com/office/drawing/2014/main" id="{A5F47998-3AA7-CD88-C4DD-27CDDE0B5066}"/>
              </a:ext>
            </a:extLst>
          </p:cNvPr>
          <p:cNvSpPr txBox="1">
            <a:spLocks noChangeArrowheads="1"/>
          </p:cNvSpPr>
          <p:nvPr/>
        </p:nvSpPr>
        <p:spPr bwMode="auto">
          <a:xfrm>
            <a:off x="4267200" y="5715000"/>
            <a:ext cx="2209800" cy="1187450"/>
          </a:xfrm>
          <a:prstGeom prst="rect">
            <a:avLst/>
          </a:prstGeom>
          <a:solidFill>
            <a:srgbClr val="C0C0C0">
              <a:alpha val="83000"/>
            </a:srgbClr>
          </a:solidFill>
          <a:ln w="9525">
            <a:noFill/>
            <a:miter lim="800000"/>
            <a:headEnd/>
            <a:tailEnd/>
          </a:ln>
          <a:effectLst/>
        </p:spPr>
        <p:txBody>
          <a:bodyPr>
            <a:spAutoFit/>
          </a:bodyPr>
          <a:lstStyle/>
          <a:p>
            <a:pPr algn="ctr">
              <a:spcBef>
                <a:spcPct val="50000"/>
              </a:spcBef>
              <a:defRPr/>
            </a:pPr>
            <a:r>
              <a:rPr lang="en-US" sz="2400" b="1">
                <a:solidFill>
                  <a:srgbClr val="000000"/>
                </a:solidFill>
                <a:effectLst>
                  <a:outerShdw blurRad="38100" dist="38100" dir="2700000" algn="tl">
                    <a:srgbClr val="FFFFFF"/>
                  </a:outerShdw>
                </a:effectLst>
                <a:latin typeface="Arial" charset="0"/>
              </a:rPr>
              <a:t>Exposed bone - scales missing</a:t>
            </a:r>
          </a:p>
        </p:txBody>
      </p:sp>
      <p:sp>
        <p:nvSpPr>
          <p:cNvPr id="14355" name="Line 19">
            <a:extLst>
              <a:ext uri="{FF2B5EF4-FFF2-40B4-BE49-F238E27FC236}">
                <a16:creationId xmlns:a16="http://schemas.microsoft.com/office/drawing/2014/main" id="{95C23F61-65E0-C4BA-F710-B9AB454F573E}"/>
              </a:ext>
            </a:extLst>
          </p:cNvPr>
          <p:cNvSpPr>
            <a:spLocks noChangeShapeType="1"/>
          </p:cNvSpPr>
          <p:nvPr/>
        </p:nvSpPr>
        <p:spPr bwMode="auto">
          <a:xfrm>
            <a:off x="3657600" y="4800600"/>
            <a:ext cx="0" cy="0"/>
          </a:xfrm>
          <a:prstGeom prst="line">
            <a:avLst/>
          </a:prstGeom>
          <a:noFill/>
          <a:ln w="381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4356" name="Line 20">
            <a:extLst>
              <a:ext uri="{FF2B5EF4-FFF2-40B4-BE49-F238E27FC236}">
                <a16:creationId xmlns:a16="http://schemas.microsoft.com/office/drawing/2014/main" id="{CF20BA88-0B7E-CF6A-5CE2-32023CF8EA6A}"/>
              </a:ext>
            </a:extLst>
          </p:cNvPr>
          <p:cNvSpPr>
            <a:spLocks noChangeShapeType="1"/>
          </p:cNvSpPr>
          <p:nvPr/>
        </p:nvSpPr>
        <p:spPr bwMode="auto">
          <a:xfrm flipH="1" flipV="1">
            <a:off x="3733800" y="5029200"/>
            <a:ext cx="685800" cy="76200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269" name="Text Box 21">
            <a:extLst>
              <a:ext uri="{FF2B5EF4-FFF2-40B4-BE49-F238E27FC236}">
                <a16:creationId xmlns:a16="http://schemas.microsoft.com/office/drawing/2014/main" id="{8684D0EC-51DB-0145-57CC-B2201946D40B}"/>
              </a:ext>
            </a:extLst>
          </p:cNvPr>
          <p:cNvSpPr txBox="1">
            <a:spLocks noChangeArrowheads="1"/>
          </p:cNvSpPr>
          <p:nvPr/>
        </p:nvSpPr>
        <p:spPr bwMode="auto">
          <a:xfrm>
            <a:off x="7239000" y="2895600"/>
            <a:ext cx="1524000" cy="701675"/>
          </a:xfrm>
          <a:prstGeom prst="rect">
            <a:avLst/>
          </a:prstGeom>
          <a:noFill/>
          <a:ln w="9525">
            <a:noFill/>
            <a:miter lim="800000"/>
            <a:headEnd/>
            <a:tailEnd/>
          </a:ln>
          <a:effectLst/>
        </p:spPr>
        <p:txBody>
          <a:bodyPr>
            <a:spAutoFit/>
          </a:bodyPr>
          <a:lstStyle/>
          <a:p>
            <a:pPr algn="ctr">
              <a:spcBef>
                <a:spcPct val="50000"/>
              </a:spcBef>
              <a:defRPr/>
            </a:pPr>
            <a:r>
              <a:rPr lang="en-US" sz="2000" b="1">
                <a:solidFill>
                  <a:srgbClr val="000000"/>
                </a:solidFill>
                <a:effectLst>
                  <a:outerShdw blurRad="38100" dist="38100" dir="2700000" algn="tl">
                    <a:srgbClr val="FFFFFF"/>
                  </a:outerShdw>
                </a:effectLst>
                <a:latin typeface="Arial" charset="0"/>
              </a:rPr>
              <a:t>Nuchal scute</a:t>
            </a:r>
          </a:p>
        </p:txBody>
      </p:sp>
      <p:sp>
        <p:nvSpPr>
          <p:cNvPr id="14358" name="Line 22">
            <a:extLst>
              <a:ext uri="{FF2B5EF4-FFF2-40B4-BE49-F238E27FC236}">
                <a16:creationId xmlns:a16="http://schemas.microsoft.com/office/drawing/2014/main" id="{C9A129C4-6EB5-7AF3-E9B7-1B6892F09A84}"/>
              </a:ext>
            </a:extLst>
          </p:cNvPr>
          <p:cNvSpPr>
            <a:spLocks noChangeShapeType="1"/>
          </p:cNvSpPr>
          <p:nvPr/>
        </p:nvSpPr>
        <p:spPr bwMode="auto">
          <a:xfrm flipH="1" flipV="1">
            <a:off x="6705600" y="3124200"/>
            <a:ext cx="990600" cy="15240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271" name="Text Box 23">
            <a:extLst>
              <a:ext uri="{FF2B5EF4-FFF2-40B4-BE49-F238E27FC236}">
                <a16:creationId xmlns:a16="http://schemas.microsoft.com/office/drawing/2014/main" id="{3FFBF5B2-52FA-3F86-E724-875A3AA2396E}"/>
              </a:ext>
            </a:extLst>
          </p:cNvPr>
          <p:cNvSpPr txBox="1">
            <a:spLocks noChangeArrowheads="1"/>
          </p:cNvSpPr>
          <p:nvPr/>
        </p:nvSpPr>
        <p:spPr bwMode="auto">
          <a:xfrm>
            <a:off x="1676400" y="6400800"/>
            <a:ext cx="1676400" cy="457200"/>
          </a:xfrm>
          <a:prstGeom prst="rect">
            <a:avLst/>
          </a:prstGeom>
          <a:noFill/>
          <a:ln w="9525">
            <a:noFill/>
            <a:miter lim="800000"/>
            <a:headEnd/>
            <a:tailEnd/>
          </a:ln>
          <a:effectLst/>
        </p:spPr>
        <p:txBody>
          <a:bodyPr>
            <a:spAutoFit/>
          </a:bodyPr>
          <a:lstStyle/>
          <a:p>
            <a:pPr algn="ctr">
              <a:spcBef>
                <a:spcPct val="50000"/>
              </a:spcBef>
              <a:defRPr/>
            </a:pPr>
            <a:r>
              <a:rPr lang="en-US" sz="2400" b="1">
                <a:solidFill>
                  <a:srgbClr val="000000"/>
                </a:solidFill>
                <a:effectLst>
                  <a:outerShdw blurRad="38100" dist="38100" dir="2700000" algn="tl">
                    <a:srgbClr val="FFFFFF"/>
                  </a:outerShdw>
                </a:effectLst>
                <a:latin typeface="Arial" charset="0"/>
              </a:rPr>
              <a:t>Carapace</a:t>
            </a:r>
          </a:p>
        </p:txBody>
      </p:sp>
      <p:sp>
        <p:nvSpPr>
          <p:cNvPr id="14360" name="Line 24">
            <a:extLst>
              <a:ext uri="{FF2B5EF4-FFF2-40B4-BE49-F238E27FC236}">
                <a16:creationId xmlns:a16="http://schemas.microsoft.com/office/drawing/2014/main" id="{25044A91-0597-7856-B717-681E4E8499B1}"/>
              </a:ext>
            </a:extLst>
          </p:cNvPr>
          <p:cNvSpPr>
            <a:spLocks noChangeShapeType="1"/>
          </p:cNvSpPr>
          <p:nvPr/>
        </p:nvSpPr>
        <p:spPr bwMode="auto">
          <a:xfrm flipH="1" flipV="1">
            <a:off x="6858000" y="4038600"/>
            <a:ext cx="160020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9273" name="Text Box 25">
            <a:extLst>
              <a:ext uri="{FF2B5EF4-FFF2-40B4-BE49-F238E27FC236}">
                <a16:creationId xmlns:a16="http://schemas.microsoft.com/office/drawing/2014/main" id="{4AD4124D-6367-632C-23C7-FA8665B8D3CE}"/>
              </a:ext>
            </a:extLst>
          </p:cNvPr>
          <p:cNvSpPr txBox="1">
            <a:spLocks noChangeArrowheads="1"/>
          </p:cNvSpPr>
          <p:nvPr/>
        </p:nvSpPr>
        <p:spPr bwMode="auto">
          <a:xfrm>
            <a:off x="8001000" y="5029200"/>
            <a:ext cx="1143000" cy="701675"/>
          </a:xfrm>
          <a:prstGeom prst="rect">
            <a:avLst/>
          </a:prstGeom>
          <a:solidFill>
            <a:srgbClr val="C0C0C0">
              <a:alpha val="77000"/>
            </a:srgbClr>
          </a:solidFill>
          <a:ln w="9525">
            <a:noFill/>
            <a:miter lim="800000"/>
            <a:headEnd/>
            <a:tailEnd/>
          </a:ln>
          <a:effectLst/>
        </p:spPr>
        <p:txBody>
          <a:bodyPr>
            <a:spAutoFit/>
          </a:bodyPr>
          <a:lstStyle/>
          <a:p>
            <a:pPr algn="ctr">
              <a:spcBef>
                <a:spcPct val="50000"/>
              </a:spcBef>
              <a:defRPr/>
            </a:pPr>
            <a:r>
              <a:rPr lang="en-US" sz="2000" b="1">
                <a:solidFill>
                  <a:srgbClr val="000000"/>
                </a:solidFill>
                <a:effectLst>
                  <a:outerShdw blurRad="38100" dist="38100" dir="2700000" algn="tl">
                    <a:srgbClr val="FFFFFF"/>
                  </a:outerShdw>
                </a:effectLst>
                <a:latin typeface="Arial" charset="0"/>
              </a:rPr>
              <a:t>Mental gland</a:t>
            </a:r>
          </a:p>
        </p:txBody>
      </p:sp>
      <p:sp>
        <p:nvSpPr>
          <p:cNvPr id="14362" name="Rectangle 26">
            <a:extLst>
              <a:ext uri="{FF2B5EF4-FFF2-40B4-BE49-F238E27FC236}">
                <a16:creationId xmlns:a16="http://schemas.microsoft.com/office/drawing/2014/main" id="{22B574BF-DBF0-8DC1-BF09-66FD0127AD9F}"/>
              </a:ext>
            </a:extLst>
          </p:cNvPr>
          <p:cNvSpPr>
            <a:spLocks noChangeArrowheads="1"/>
          </p:cNvSpPr>
          <p:nvPr/>
        </p:nvSpPr>
        <p:spPr bwMode="auto">
          <a:xfrm>
            <a:off x="4953000" y="1066800"/>
            <a:ext cx="4191000" cy="915988"/>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spcBef>
                <a:spcPct val="50000"/>
              </a:spcBef>
              <a:buClrTx/>
              <a:buFontTx/>
              <a:buNone/>
            </a:pPr>
            <a:r>
              <a:rPr lang="en-US" altLang="en-US" sz="1800" b="1">
                <a:solidFill>
                  <a:srgbClr val="000000"/>
                </a:solidFill>
              </a:rPr>
              <a:t>Tortoises can be bigger than a dinner plate with a carapace length of 12-14 inches (300-350mm).</a:t>
            </a:r>
          </a:p>
        </p:txBody>
      </p:sp>
      <p:sp>
        <p:nvSpPr>
          <p:cNvPr id="309275" name="Text Box 27">
            <a:extLst>
              <a:ext uri="{FF2B5EF4-FFF2-40B4-BE49-F238E27FC236}">
                <a16:creationId xmlns:a16="http://schemas.microsoft.com/office/drawing/2014/main" id="{D003A7CE-EB84-37F1-79A6-FDDF69335BF8}"/>
              </a:ext>
            </a:extLst>
          </p:cNvPr>
          <p:cNvSpPr txBox="1">
            <a:spLocks noGrp="1" noChangeArrowheads="1"/>
          </p:cNvSpPr>
          <p:nvPr>
            <p:ph type="body" idx="1"/>
          </p:nvPr>
        </p:nvSpPr>
        <p:spPr>
          <a:xfrm>
            <a:off x="0" y="1066800"/>
            <a:ext cx="4953000" cy="2514600"/>
          </a:xfrm>
          <a:solidFill>
            <a:srgbClr val="000080"/>
          </a:solidFill>
        </p:spPr>
        <p:txBody>
          <a:bodyPr/>
          <a:lstStyle/>
          <a:p>
            <a:pPr eaLnBrk="1" hangingPunct="1">
              <a:lnSpc>
                <a:spcPct val="90000"/>
              </a:lnSpc>
              <a:buFont typeface="Wingdings" panose="05000000000000000000" pitchFamily="2" charset="2"/>
              <a:buNone/>
              <a:defRPr/>
            </a:pPr>
            <a:r>
              <a:rPr lang="en-US" sz="2400" b="1"/>
              <a:t>   Tortoises </a:t>
            </a:r>
            <a:r>
              <a:rPr lang="en-US" sz="2400"/>
              <a:t>have scaly muscular feet with strong claws for digging in and walking on sand. The shell is part of the body – it is bone covered with skin (scales or scutes) and is attached to internal organs.</a:t>
            </a:r>
          </a:p>
          <a:p>
            <a:pPr eaLnBrk="1" hangingPunct="1">
              <a:lnSpc>
                <a:spcPct val="90000"/>
              </a:lnSpc>
              <a:buFont typeface="Wingdings" panose="05000000000000000000" pitchFamily="2" charset="2"/>
              <a:buNone/>
              <a:defRPr/>
            </a:pPr>
            <a:endParaRPr lang="en-US" sz="2400" b="1"/>
          </a:p>
          <a:p>
            <a:pPr>
              <a:lnSpc>
                <a:spcPct val="90000"/>
              </a:lnSpc>
              <a:spcBef>
                <a:spcPct val="0"/>
              </a:spcBef>
              <a:buClrTx/>
              <a:buFontTx/>
              <a:buNone/>
              <a:defRPr/>
            </a:pPr>
            <a:endParaRPr lang="en-US" sz="2400">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528588CC-762F-7A46-9765-D8DF13956937}"/>
              </a:ext>
            </a:extLst>
          </p:cNvPr>
          <p:cNvSpPr>
            <a:spLocks noGrp="1" noRot="1" noChangeArrowheads="1"/>
          </p:cNvSpPr>
          <p:nvPr>
            <p:ph type="title"/>
          </p:nvPr>
        </p:nvSpPr>
        <p:spPr>
          <a:xfrm>
            <a:off x="457200" y="244475"/>
            <a:ext cx="8686800" cy="898525"/>
          </a:xfrm>
        </p:spPr>
        <p:txBody>
          <a:bodyPr/>
          <a:lstStyle/>
          <a:p>
            <a:pPr eaLnBrk="1" hangingPunct="1">
              <a:defRPr/>
            </a:pPr>
            <a:r>
              <a:rPr lang="en-US" sz="4000">
                <a:solidFill>
                  <a:srgbClr val="0C0C00"/>
                </a:solidFill>
                <a:effectLst>
                  <a:outerShdw blurRad="38100" dist="38100" dir="2700000" algn="tl">
                    <a:srgbClr val="FFFFFF"/>
                  </a:outerShdw>
                </a:effectLst>
              </a:rPr>
              <a:t>More about gopher tortoises…</a:t>
            </a:r>
          </a:p>
        </p:txBody>
      </p:sp>
      <p:pic>
        <p:nvPicPr>
          <p:cNvPr id="16387" name="Picture 4" descr="scan0003">
            <a:extLst>
              <a:ext uri="{FF2B5EF4-FFF2-40B4-BE49-F238E27FC236}">
                <a16:creationId xmlns:a16="http://schemas.microsoft.com/office/drawing/2014/main" id="{6C2B1B6A-85B5-B8D2-FCFA-99FFED61F8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990600"/>
            <a:ext cx="3071813" cy="454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gopher tortoise and habitat 158">
            <a:extLst>
              <a:ext uri="{FF2B5EF4-FFF2-40B4-BE49-F238E27FC236}">
                <a16:creationId xmlns:a16="http://schemas.microsoft.com/office/drawing/2014/main" id="{015B7935-413A-F171-C953-CC4B15D6D7F4}"/>
              </a:ext>
            </a:extLst>
          </p:cNvPr>
          <p:cNvPicPr>
            <a:picLocks noChangeAspect="1" noChangeArrowheads="1"/>
          </p:cNvPicPr>
          <p:nvPr/>
        </p:nvPicPr>
        <p:blipFill>
          <a:blip r:embed="rId4">
            <a:lum bright="12000"/>
            <a:extLst>
              <a:ext uri="{28A0092B-C50C-407E-A947-70E740481C1C}">
                <a14:useLocalDpi xmlns:a14="http://schemas.microsoft.com/office/drawing/2010/main" val="0"/>
              </a:ext>
            </a:extLst>
          </a:blip>
          <a:srcRect t="12941"/>
          <a:stretch>
            <a:fillRect/>
          </a:stretch>
        </p:blipFill>
        <p:spPr bwMode="auto">
          <a:xfrm>
            <a:off x="3581400" y="990600"/>
            <a:ext cx="5562600" cy="363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10" name="Text Box 6">
            <a:extLst>
              <a:ext uri="{FF2B5EF4-FFF2-40B4-BE49-F238E27FC236}">
                <a16:creationId xmlns:a16="http://schemas.microsoft.com/office/drawing/2014/main" id="{F8440D7D-FF44-9900-66A8-5ACEC273576C}"/>
              </a:ext>
            </a:extLst>
          </p:cNvPr>
          <p:cNvSpPr txBox="1">
            <a:spLocks noChangeArrowheads="1"/>
          </p:cNvSpPr>
          <p:nvPr/>
        </p:nvSpPr>
        <p:spPr bwMode="auto">
          <a:xfrm>
            <a:off x="3657600" y="1752600"/>
            <a:ext cx="5715000" cy="3473450"/>
          </a:xfrm>
          <a:prstGeom prst="rect">
            <a:avLst/>
          </a:prstGeom>
          <a:noFill/>
          <a:ln w="9525">
            <a:noFill/>
            <a:miter lim="800000"/>
            <a:headEnd/>
            <a:tailEnd/>
          </a:ln>
          <a:effectLst/>
        </p:spPr>
        <p:txBody>
          <a:bodyPr>
            <a:spAutoFit/>
          </a:bodyPr>
          <a:lstStyle/>
          <a:p>
            <a:pPr algn="ctr">
              <a:spcBef>
                <a:spcPct val="50000"/>
              </a:spcBef>
              <a:defRPr/>
            </a:pPr>
            <a:endParaRPr lang="en-US">
              <a:solidFill>
                <a:schemeClr val="tx2"/>
              </a:solidFill>
              <a:latin typeface="Arial" charset="0"/>
            </a:endParaRPr>
          </a:p>
          <a:p>
            <a:pPr algn="ctr">
              <a:spcBef>
                <a:spcPct val="50000"/>
              </a:spcBef>
              <a:defRPr/>
            </a:pPr>
            <a:r>
              <a:rPr lang="en-US" sz="2400" b="1">
                <a:solidFill>
                  <a:schemeClr val="tx2"/>
                </a:solidFill>
                <a:latin typeface="Arial" charset="0"/>
              </a:rPr>
              <a:t>      </a:t>
            </a:r>
            <a:r>
              <a:rPr lang="en-US" sz="2400" b="1">
                <a:solidFill>
                  <a:srgbClr val="FFFF00"/>
                </a:solidFill>
                <a:effectLst>
                  <a:outerShdw blurRad="38100" dist="38100" dir="2700000" algn="tl">
                    <a:srgbClr val="000000"/>
                  </a:outerShdw>
                </a:effectLst>
                <a:latin typeface="Arial" charset="0"/>
              </a:rPr>
              <a:t>1?       </a:t>
            </a:r>
          </a:p>
          <a:p>
            <a:pPr>
              <a:spcBef>
                <a:spcPct val="50000"/>
              </a:spcBef>
              <a:defRPr/>
            </a:pPr>
            <a:r>
              <a:rPr lang="en-US" sz="2400" b="1">
                <a:solidFill>
                  <a:srgbClr val="FFFF00"/>
                </a:solidFill>
                <a:effectLst>
                  <a:outerShdw blurRad="38100" dist="38100" dir="2700000" algn="tl">
                    <a:srgbClr val="000000"/>
                  </a:outerShdw>
                </a:effectLst>
                <a:latin typeface="Arial" charset="0"/>
              </a:rPr>
              <a:t>                     2?</a:t>
            </a:r>
          </a:p>
          <a:p>
            <a:pPr>
              <a:spcBef>
                <a:spcPct val="50000"/>
              </a:spcBef>
              <a:defRPr/>
            </a:pPr>
            <a:r>
              <a:rPr lang="en-US" sz="2400" b="1">
                <a:solidFill>
                  <a:srgbClr val="FFFF00"/>
                </a:solidFill>
                <a:effectLst>
                  <a:outerShdw blurRad="38100" dist="38100" dir="2700000" algn="tl">
                    <a:srgbClr val="000000"/>
                  </a:outerShdw>
                </a:effectLst>
                <a:latin typeface="Arial" charset="0"/>
              </a:rPr>
              <a:t>             3?                                 4?</a:t>
            </a:r>
          </a:p>
          <a:p>
            <a:pPr>
              <a:spcBef>
                <a:spcPct val="50000"/>
              </a:spcBef>
              <a:defRPr/>
            </a:pPr>
            <a:r>
              <a:rPr lang="en-US" sz="2400" b="1">
                <a:solidFill>
                  <a:srgbClr val="FFFF00"/>
                </a:solidFill>
                <a:effectLst>
                  <a:outerShdw blurRad="38100" dist="38100" dir="2700000" algn="tl">
                    <a:srgbClr val="000000"/>
                  </a:outerShdw>
                </a:effectLst>
                <a:latin typeface="Arial" charset="0"/>
              </a:rPr>
              <a:t>                             5?              6?       7?</a:t>
            </a:r>
          </a:p>
          <a:p>
            <a:pPr>
              <a:spcBef>
                <a:spcPct val="50000"/>
              </a:spcBef>
              <a:defRPr/>
            </a:pPr>
            <a:endParaRPr lang="en-US" sz="1000" b="1">
              <a:solidFill>
                <a:srgbClr val="FFFF00"/>
              </a:solidFill>
              <a:effectLst>
                <a:outerShdw blurRad="38100" dist="38100" dir="2700000" algn="tl">
                  <a:srgbClr val="000000"/>
                </a:outerShdw>
              </a:effectLst>
              <a:latin typeface="Arial" charset="0"/>
            </a:endParaRPr>
          </a:p>
          <a:p>
            <a:pPr>
              <a:spcBef>
                <a:spcPct val="50000"/>
              </a:spcBef>
              <a:defRPr/>
            </a:pPr>
            <a:r>
              <a:rPr lang="en-US" b="1">
                <a:solidFill>
                  <a:srgbClr val="0C0C00"/>
                </a:solidFill>
                <a:effectLst>
                  <a:outerShdw blurRad="38100" dist="38100" dir="2700000" algn="tl">
                    <a:srgbClr val="FFFFFF"/>
                  </a:outerShdw>
                </a:effectLst>
                <a:latin typeface="Arial" charset="0"/>
              </a:rPr>
              <a:t>Tortoises can be bigger than a dinner plate with                         a carapace length of 12-_?_ inches (300-350mm)</a:t>
            </a:r>
          </a:p>
        </p:txBody>
      </p:sp>
      <p:sp>
        <p:nvSpPr>
          <p:cNvPr id="277507" name="Rectangle 3">
            <a:extLst>
              <a:ext uri="{FF2B5EF4-FFF2-40B4-BE49-F238E27FC236}">
                <a16:creationId xmlns:a16="http://schemas.microsoft.com/office/drawing/2014/main" id="{D5C8CEA5-9362-C4ED-3780-E2E3B63D72EB}"/>
              </a:ext>
            </a:extLst>
          </p:cNvPr>
          <p:cNvSpPr>
            <a:spLocks noGrp="1" noRot="1" noChangeArrowheads="1"/>
          </p:cNvSpPr>
          <p:nvPr>
            <p:ph type="body" idx="1"/>
          </p:nvPr>
        </p:nvSpPr>
        <p:spPr>
          <a:xfrm>
            <a:off x="0" y="5410200"/>
            <a:ext cx="9144000" cy="1143000"/>
          </a:xfrm>
          <a:solidFill>
            <a:srgbClr val="000080"/>
          </a:solidFill>
        </p:spPr>
        <p:txBody>
          <a:bodyPr/>
          <a:lstStyle/>
          <a:p>
            <a:pPr eaLnBrk="1" hangingPunct="1">
              <a:lnSpc>
                <a:spcPct val="80000"/>
              </a:lnSpc>
              <a:buFont typeface="Wingdings" panose="05000000000000000000" pitchFamily="2" charset="2"/>
              <a:buNone/>
              <a:defRPr/>
            </a:pPr>
            <a:r>
              <a:rPr lang="en-US" sz="1400"/>
              <a:t>                         </a:t>
            </a:r>
            <a:r>
              <a:rPr lang="en-US" sz="2000"/>
              <a:t>BRIDGE           ANAL SCUTES           CL = Carapace length</a:t>
            </a:r>
          </a:p>
          <a:p>
            <a:pPr eaLnBrk="1" hangingPunct="1">
              <a:lnSpc>
                <a:spcPct val="80000"/>
              </a:lnSpc>
              <a:buFont typeface="Wingdings" panose="05000000000000000000" pitchFamily="2" charset="2"/>
              <a:buNone/>
              <a:defRPr/>
            </a:pPr>
            <a:r>
              <a:rPr lang="en-US" sz="2000"/>
              <a:t>            MARGINAL SCUTES                                 PL = Plastron Length</a:t>
            </a:r>
          </a:p>
          <a:p>
            <a:pPr eaLnBrk="1" hangingPunct="1">
              <a:lnSpc>
                <a:spcPct val="80000"/>
              </a:lnSpc>
              <a:buFont typeface="Wingdings" panose="05000000000000000000" pitchFamily="2" charset="2"/>
              <a:buNone/>
              <a:defRPr/>
            </a:pPr>
            <a:r>
              <a:rPr lang="en-US" sz="2000"/>
              <a:t> GULAR SCUTES</a:t>
            </a:r>
          </a:p>
        </p:txBody>
      </p:sp>
      <p:sp>
        <p:nvSpPr>
          <p:cNvPr id="16391" name="Line 7">
            <a:extLst>
              <a:ext uri="{FF2B5EF4-FFF2-40B4-BE49-F238E27FC236}">
                <a16:creationId xmlns:a16="http://schemas.microsoft.com/office/drawing/2014/main" id="{B088ADFE-BAEE-42F6-9B12-7066F8BDAB43}"/>
              </a:ext>
            </a:extLst>
          </p:cNvPr>
          <p:cNvSpPr>
            <a:spLocks noChangeShapeType="1"/>
          </p:cNvSpPr>
          <p:nvPr/>
        </p:nvSpPr>
        <p:spPr bwMode="auto">
          <a:xfrm flipH="1" flipV="1">
            <a:off x="1752600" y="4953000"/>
            <a:ext cx="0" cy="45720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2" name="Text Box 36">
            <a:extLst>
              <a:ext uri="{FF2B5EF4-FFF2-40B4-BE49-F238E27FC236}">
                <a16:creationId xmlns:a16="http://schemas.microsoft.com/office/drawing/2014/main" id="{F7367D9F-8E49-5F41-D52B-A9D5A7551A16}"/>
              </a:ext>
            </a:extLst>
          </p:cNvPr>
          <p:cNvSpPr txBox="1">
            <a:spLocks noChangeArrowheads="1"/>
          </p:cNvSpPr>
          <p:nvPr/>
        </p:nvSpPr>
        <p:spPr bwMode="auto">
          <a:xfrm>
            <a:off x="609600" y="1143000"/>
            <a:ext cx="2667000" cy="160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1800">
                <a:solidFill>
                  <a:srgbClr val="0C0C00"/>
                </a:solidFill>
              </a:rPr>
              <a:t>CARAPACE</a:t>
            </a:r>
          </a:p>
          <a:p>
            <a:pPr algn="ctr">
              <a:spcBef>
                <a:spcPct val="50000"/>
              </a:spcBef>
              <a:buClrTx/>
              <a:buFontTx/>
              <a:buNone/>
            </a:pPr>
            <a:endParaRPr lang="en-US" altLang="en-US" sz="1800">
              <a:solidFill>
                <a:srgbClr val="0C0C00"/>
              </a:solidFill>
            </a:endParaRPr>
          </a:p>
          <a:p>
            <a:pPr algn="ctr">
              <a:spcBef>
                <a:spcPct val="50000"/>
              </a:spcBef>
              <a:buClrTx/>
              <a:buFontTx/>
              <a:buNone/>
            </a:pPr>
            <a:r>
              <a:rPr lang="en-US" altLang="en-US" sz="1800">
                <a:solidFill>
                  <a:srgbClr val="0C0C00"/>
                </a:solidFill>
              </a:rPr>
              <a:t>PLASTRON</a:t>
            </a:r>
          </a:p>
          <a:p>
            <a:pPr algn="ctr">
              <a:spcBef>
                <a:spcPct val="50000"/>
              </a:spcBef>
              <a:buClrTx/>
              <a:buFontTx/>
              <a:buNone/>
            </a:pPr>
            <a:endParaRPr lang="en-US" altLang="en-US" sz="1800">
              <a:solidFill>
                <a:srgbClr val="0C0C00"/>
              </a:solidFill>
            </a:endParaRPr>
          </a:p>
        </p:txBody>
      </p:sp>
      <p:sp>
        <p:nvSpPr>
          <p:cNvPr id="16393" name="Text Box 47">
            <a:extLst>
              <a:ext uri="{FF2B5EF4-FFF2-40B4-BE49-F238E27FC236}">
                <a16:creationId xmlns:a16="http://schemas.microsoft.com/office/drawing/2014/main" id="{758CAB1A-C3A8-0E3F-5CF9-F7AF4DEE659E}"/>
              </a:ext>
            </a:extLst>
          </p:cNvPr>
          <p:cNvSpPr txBox="1">
            <a:spLocks noChangeArrowheads="1"/>
          </p:cNvSpPr>
          <p:nvPr/>
        </p:nvSpPr>
        <p:spPr bwMode="auto">
          <a:xfrm>
            <a:off x="746125" y="10271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0"/>
              </a:spcBef>
              <a:buClrTx/>
              <a:buFontTx/>
              <a:buNone/>
            </a:pPr>
            <a:endParaRPr lang="en-US" altLang="en-US" sz="1800">
              <a:solidFill>
                <a:schemeClr val="tx2"/>
              </a:solidFill>
            </a:endParaRPr>
          </a:p>
        </p:txBody>
      </p:sp>
      <p:sp>
        <p:nvSpPr>
          <p:cNvPr id="16394" name="Line 48">
            <a:extLst>
              <a:ext uri="{FF2B5EF4-FFF2-40B4-BE49-F238E27FC236}">
                <a16:creationId xmlns:a16="http://schemas.microsoft.com/office/drawing/2014/main" id="{409B690C-D852-28C8-CB3C-B28FD4F3B3E6}"/>
              </a:ext>
            </a:extLst>
          </p:cNvPr>
          <p:cNvSpPr>
            <a:spLocks noChangeShapeType="1"/>
          </p:cNvSpPr>
          <p:nvPr/>
        </p:nvSpPr>
        <p:spPr bwMode="auto">
          <a:xfrm flipV="1">
            <a:off x="1066800" y="4876800"/>
            <a:ext cx="0" cy="838200"/>
          </a:xfrm>
          <a:prstGeom prst="line">
            <a:avLst/>
          </a:prstGeom>
          <a:noFill/>
          <a:ln w="57150">
            <a:solidFill>
              <a:srgbClr val="0C0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5" name="Line 49">
            <a:extLst>
              <a:ext uri="{FF2B5EF4-FFF2-40B4-BE49-F238E27FC236}">
                <a16:creationId xmlns:a16="http://schemas.microsoft.com/office/drawing/2014/main" id="{29FAD680-7B73-563A-E266-7CB307BC744E}"/>
              </a:ext>
            </a:extLst>
          </p:cNvPr>
          <p:cNvSpPr>
            <a:spLocks noChangeShapeType="1"/>
          </p:cNvSpPr>
          <p:nvPr/>
        </p:nvSpPr>
        <p:spPr bwMode="auto">
          <a:xfrm flipV="1">
            <a:off x="2590800" y="4876800"/>
            <a:ext cx="152400" cy="838200"/>
          </a:xfrm>
          <a:prstGeom prst="line">
            <a:avLst/>
          </a:prstGeom>
          <a:noFill/>
          <a:ln w="57150">
            <a:solidFill>
              <a:srgbClr val="0C0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6" name="Line 50">
            <a:extLst>
              <a:ext uri="{FF2B5EF4-FFF2-40B4-BE49-F238E27FC236}">
                <a16:creationId xmlns:a16="http://schemas.microsoft.com/office/drawing/2014/main" id="{82D1C854-5606-623C-DA5A-F91030196BD0}"/>
              </a:ext>
            </a:extLst>
          </p:cNvPr>
          <p:cNvSpPr>
            <a:spLocks noChangeShapeType="1"/>
          </p:cNvSpPr>
          <p:nvPr/>
        </p:nvSpPr>
        <p:spPr bwMode="auto">
          <a:xfrm flipH="1" flipV="1">
            <a:off x="2895600" y="4343400"/>
            <a:ext cx="609600" cy="914400"/>
          </a:xfrm>
          <a:prstGeom prst="line">
            <a:avLst/>
          </a:prstGeom>
          <a:noFill/>
          <a:ln w="57150">
            <a:solidFill>
              <a:srgbClr val="0C0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7" name="Line 51">
            <a:extLst>
              <a:ext uri="{FF2B5EF4-FFF2-40B4-BE49-F238E27FC236}">
                <a16:creationId xmlns:a16="http://schemas.microsoft.com/office/drawing/2014/main" id="{9676232F-3C33-BE17-4D64-1131E9DA540E}"/>
              </a:ext>
            </a:extLst>
          </p:cNvPr>
          <p:cNvSpPr>
            <a:spLocks noChangeShapeType="1"/>
          </p:cNvSpPr>
          <p:nvPr/>
        </p:nvSpPr>
        <p:spPr bwMode="auto">
          <a:xfrm flipH="1" flipV="1">
            <a:off x="2895600" y="3962400"/>
            <a:ext cx="609600" cy="1295400"/>
          </a:xfrm>
          <a:prstGeom prst="line">
            <a:avLst/>
          </a:prstGeom>
          <a:noFill/>
          <a:ln w="57150">
            <a:solidFill>
              <a:srgbClr val="0C0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398" name="Text Box 52">
            <a:extLst>
              <a:ext uri="{FF2B5EF4-FFF2-40B4-BE49-F238E27FC236}">
                <a16:creationId xmlns:a16="http://schemas.microsoft.com/office/drawing/2014/main" id="{BBD61B83-5076-13C8-92AE-1351C2614B70}"/>
              </a:ext>
            </a:extLst>
          </p:cNvPr>
          <p:cNvSpPr txBox="1">
            <a:spLocks noChangeArrowheads="1"/>
          </p:cNvSpPr>
          <p:nvPr/>
        </p:nvSpPr>
        <p:spPr bwMode="auto">
          <a:xfrm>
            <a:off x="3657600" y="1143000"/>
            <a:ext cx="2667000" cy="915988"/>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1800" b="1"/>
              <a:t>DO YOU REMEMBER THE NAMES OF THESE BODY PARTS?</a:t>
            </a:r>
          </a:p>
        </p:txBody>
      </p:sp>
      <p:sp>
        <p:nvSpPr>
          <p:cNvPr id="16399" name="Line 53">
            <a:extLst>
              <a:ext uri="{FF2B5EF4-FFF2-40B4-BE49-F238E27FC236}">
                <a16:creationId xmlns:a16="http://schemas.microsoft.com/office/drawing/2014/main" id="{C0199126-0DCB-A89B-9767-7AA22DBC593B}"/>
              </a:ext>
            </a:extLst>
          </p:cNvPr>
          <p:cNvSpPr>
            <a:spLocks noChangeShapeType="1"/>
          </p:cNvSpPr>
          <p:nvPr/>
        </p:nvSpPr>
        <p:spPr bwMode="auto">
          <a:xfrm flipV="1">
            <a:off x="8077200" y="3733800"/>
            <a:ext cx="76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0" name="Line 54">
            <a:extLst>
              <a:ext uri="{FF2B5EF4-FFF2-40B4-BE49-F238E27FC236}">
                <a16:creationId xmlns:a16="http://schemas.microsoft.com/office/drawing/2014/main" id="{CA975F2F-6BDB-4DFA-A8B7-0568D5265F91}"/>
              </a:ext>
            </a:extLst>
          </p:cNvPr>
          <p:cNvSpPr>
            <a:spLocks noChangeShapeType="1"/>
          </p:cNvSpPr>
          <p:nvPr/>
        </p:nvSpPr>
        <p:spPr bwMode="auto">
          <a:xfrm flipV="1">
            <a:off x="1828800" y="3505200"/>
            <a:ext cx="228600" cy="1905000"/>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1" name="Text Box 56">
            <a:extLst>
              <a:ext uri="{FF2B5EF4-FFF2-40B4-BE49-F238E27FC236}">
                <a16:creationId xmlns:a16="http://schemas.microsoft.com/office/drawing/2014/main" id="{26335A2A-D87A-7009-7449-8AF805A5197F}"/>
              </a:ext>
            </a:extLst>
          </p:cNvPr>
          <p:cNvSpPr txBox="1">
            <a:spLocks noChangeArrowheads="1"/>
          </p:cNvSpPr>
          <p:nvPr/>
        </p:nvSpPr>
        <p:spPr bwMode="auto">
          <a:xfrm>
            <a:off x="-1143000" y="6491288"/>
            <a:ext cx="2286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endParaRPr lang="en-US" altLang="en-US" sz="1800">
              <a:solidFill>
                <a:schemeClr val="tx2"/>
              </a:solidFill>
            </a:endParaRPr>
          </a:p>
        </p:txBody>
      </p:sp>
      <p:sp>
        <p:nvSpPr>
          <p:cNvPr id="16402" name="Line 57">
            <a:extLst>
              <a:ext uri="{FF2B5EF4-FFF2-40B4-BE49-F238E27FC236}">
                <a16:creationId xmlns:a16="http://schemas.microsoft.com/office/drawing/2014/main" id="{5BBB16A2-EF4C-DDA3-A304-4558580D7FC6}"/>
              </a:ext>
            </a:extLst>
          </p:cNvPr>
          <p:cNvSpPr>
            <a:spLocks noChangeShapeType="1"/>
          </p:cNvSpPr>
          <p:nvPr/>
        </p:nvSpPr>
        <p:spPr bwMode="auto">
          <a:xfrm flipV="1">
            <a:off x="381000" y="4114800"/>
            <a:ext cx="457200" cy="1828800"/>
          </a:xfrm>
          <a:prstGeom prst="line">
            <a:avLst/>
          </a:prstGeom>
          <a:noFill/>
          <a:ln w="57150">
            <a:solidFill>
              <a:srgbClr val="0C0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3" name="Line 58">
            <a:extLst>
              <a:ext uri="{FF2B5EF4-FFF2-40B4-BE49-F238E27FC236}">
                <a16:creationId xmlns:a16="http://schemas.microsoft.com/office/drawing/2014/main" id="{17438A5A-FDF4-800A-F561-88BFDCC306EE}"/>
              </a:ext>
            </a:extLst>
          </p:cNvPr>
          <p:cNvSpPr>
            <a:spLocks noChangeShapeType="1"/>
          </p:cNvSpPr>
          <p:nvPr/>
        </p:nvSpPr>
        <p:spPr bwMode="auto">
          <a:xfrm flipV="1">
            <a:off x="8763000" y="3505200"/>
            <a:ext cx="76200" cy="457200"/>
          </a:xfrm>
          <a:prstGeom prst="line">
            <a:avLst/>
          </a:prstGeom>
          <a:noFill/>
          <a:ln w="38100">
            <a:solidFill>
              <a:srgbClr val="FFFF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4" name="Text Box 59">
            <a:extLst>
              <a:ext uri="{FF2B5EF4-FFF2-40B4-BE49-F238E27FC236}">
                <a16:creationId xmlns:a16="http://schemas.microsoft.com/office/drawing/2014/main" id="{6F3E7A30-EE30-80E7-9839-C79879C639C9}"/>
              </a:ext>
            </a:extLst>
          </p:cNvPr>
          <p:cNvSpPr txBox="1">
            <a:spLocks noChangeArrowheads="1"/>
          </p:cNvSpPr>
          <p:nvPr/>
        </p:nvSpPr>
        <p:spPr bwMode="auto">
          <a:xfrm>
            <a:off x="3124200" y="3352800"/>
            <a:ext cx="1752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a:spcBef>
                <a:spcPct val="50000"/>
              </a:spcBef>
              <a:buClrTx/>
              <a:buFontTx/>
              <a:buNone/>
            </a:pPr>
            <a:r>
              <a:rPr lang="en-US" altLang="en-US" sz="2000" b="1">
                <a:solidFill>
                  <a:srgbClr val="0C0C00"/>
                </a:solidFill>
              </a:rPr>
              <a:t>Terminal marginal</a:t>
            </a:r>
          </a:p>
        </p:txBody>
      </p:sp>
      <p:sp>
        <p:nvSpPr>
          <p:cNvPr id="16405" name="Line 60">
            <a:extLst>
              <a:ext uri="{FF2B5EF4-FFF2-40B4-BE49-F238E27FC236}">
                <a16:creationId xmlns:a16="http://schemas.microsoft.com/office/drawing/2014/main" id="{1E12411B-385A-C851-D298-D8BE0AADFEAC}"/>
              </a:ext>
            </a:extLst>
          </p:cNvPr>
          <p:cNvSpPr>
            <a:spLocks noChangeShapeType="1"/>
          </p:cNvSpPr>
          <p:nvPr/>
        </p:nvSpPr>
        <p:spPr bwMode="auto">
          <a:xfrm flipH="1">
            <a:off x="3124200" y="3657600"/>
            <a:ext cx="304800" cy="457200"/>
          </a:xfrm>
          <a:prstGeom prst="line">
            <a:avLst/>
          </a:prstGeom>
          <a:noFill/>
          <a:ln w="57150">
            <a:solidFill>
              <a:srgbClr val="0C0C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6406" name="Rectangle 3">
            <a:extLst>
              <a:ext uri="{FF2B5EF4-FFF2-40B4-BE49-F238E27FC236}">
                <a16:creationId xmlns:a16="http://schemas.microsoft.com/office/drawing/2014/main" id="{D52C801A-8757-45FB-9D00-747A79FB4F64}"/>
              </a:ext>
            </a:extLst>
          </p:cNvPr>
          <p:cNvSpPr>
            <a:spLocks noChangeArrowheads="1"/>
          </p:cNvSpPr>
          <p:nvPr/>
        </p:nvSpPr>
        <p:spPr bwMode="auto">
          <a:xfrm>
            <a:off x="0" y="6553200"/>
            <a:ext cx="9144000" cy="304800"/>
          </a:xfrm>
          <a:prstGeom prst="rect">
            <a:avLst/>
          </a:prstGeom>
          <a:solidFill>
            <a:srgbClr val="2692B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FontTx/>
              <a:buNone/>
            </a:pPr>
            <a:endParaRPr lang="en-US" altLang="en-US" sz="1400">
              <a:solidFill>
                <a:schemeClr val="bg1"/>
              </a:solidFill>
              <a:latin typeface="Franklin Gothic Demi" pitchFamily="34" charset="0"/>
              <a:cs typeface="Arial" panose="020B0604020202020204" pitchFamily="34" charset="0"/>
            </a:endParaRPr>
          </a:p>
        </p:txBody>
      </p:sp>
      <p:pic>
        <p:nvPicPr>
          <p:cNvPr id="16407" name="Picture 12" descr="FWClogo2007">
            <a:extLst>
              <a:ext uri="{FF2B5EF4-FFF2-40B4-BE49-F238E27FC236}">
                <a16:creationId xmlns:a16="http://schemas.microsoft.com/office/drawing/2014/main" id="{D363994A-3C1F-733A-6478-89A59C8716D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2613" y="5715000"/>
            <a:ext cx="9413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D6E3A44E-BDBE-75D7-A505-714C6D6414EA}"/>
              </a:ext>
            </a:extLst>
          </p:cNvPr>
          <p:cNvSpPr>
            <a:spLocks noGrp="1" noRot="1" noChangeArrowheads="1"/>
          </p:cNvSpPr>
          <p:nvPr>
            <p:ph type="title"/>
          </p:nvPr>
        </p:nvSpPr>
        <p:spPr>
          <a:xfrm>
            <a:off x="533400" y="0"/>
            <a:ext cx="8385175" cy="1431925"/>
          </a:xfrm>
        </p:spPr>
        <p:txBody>
          <a:bodyPr/>
          <a:lstStyle/>
          <a:p>
            <a:pPr eaLnBrk="1" hangingPunct="1">
              <a:defRPr/>
            </a:pPr>
            <a:r>
              <a:rPr lang="en-US" sz="2800">
                <a:solidFill>
                  <a:srgbClr val="000000"/>
                </a:solidFill>
                <a:effectLst>
                  <a:outerShdw blurRad="38100" dist="38100" dir="2700000" algn="tl">
                    <a:srgbClr val="FFFFFF"/>
                  </a:outerShdw>
                </a:effectLst>
              </a:rPr>
              <a:t>How do scientists know which tortoises are which?  By using the Cagle method.</a:t>
            </a:r>
            <a:r>
              <a:rPr lang="en-US" sz="4000"/>
              <a:t> </a:t>
            </a:r>
          </a:p>
        </p:txBody>
      </p:sp>
      <p:pic>
        <p:nvPicPr>
          <p:cNvPr id="34819" name="Picture 3" descr="numbsys2">
            <a:extLst>
              <a:ext uri="{FF2B5EF4-FFF2-40B4-BE49-F238E27FC236}">
                <a16:creationId xmlns:a16="http://schemas.microsoft.com/office/drawing/2014/main" id="{D61C47B2-06EE-1B91-4572-ABCA9C2F8837}"/>
              </a:ext>
            </a:extLst>
          </p:cNvPr>
          <p:cNvPicPr>
            <a:picLocks noGrp="1"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0" y="1371600"/>
            <a:ext cx="3125788" cy="3733800"/>
          </a:xfrm>
          <a:noFill/>
          <a:extLst>
            <a:ext uri="{909E8E84-426E-40DD-AFC4-6F175D3DCCD1}">
              <a14:hiddenFill xmlns:a14="http://schemas.microsoft.com/office/drawing/2010/main">
                <a:solidFill>
                  <a:srgbClr val="FFFFFF"/>
                </a:solidFill>
              </a14:hiddenFill>
            </a:ext>
          </a:extLst>
        </p:spPr>
      </p:pic>
      <p:sp>
        <p:nvSpPr>
          <p:cNvPr id="350212" name="Text Box 4">
            <a:extLst>
              <a:ext uri="{FF2B5EF4-FFF2-40B4-BE49-F238E27FC236}">
                <a16:creationId xmlns:a16="http://schemas.microsoft.com/office/drawing/2014/main" id="{51D04C8F-D1A2-D673-FEA4-C61A2521F818}"/>
              </a:ext>
            </a:extLst>
          </p:cNvPr>
          <p:cNvSpPr txBox="1">
            <a:spLocks noChangeArrowheads="1"/>
          </p:cNvSpPr>
          <p:nvPr/>
        </p:nvSpPr>
        <p:spPr bwMode="auto">
          <a:xfrm>
            <a:off x="1219200" y="5105400"/>
            <a:ext cx="7924800" cy="1373188"/>
          </a:xfrm>
          <a:prstGeom prst="rect">
            <a:avLst/>
          </a:prstGeom>
          <a:noFill/>
          <a:ln w="9525">
            <a:noFill/>
            <a:miter lim="800000"/>
            <a:headEnd/>
            <a:tailEnd/>
          </a:ln>
          <a:effectLst/>
        </p:spPr>
        <p:txBody>
          <a:bodyPr>
            <a:spAutoFit/>
          </a:bodyPr>
          <a:lstStyle/>
          <a:p>
            <a:pPr>
              <a:spcBef>
                <a:spcPct val="50000"/>
              </a:spcBef>
              <a:defRPr/>
            </a:pPr>
            <a:r>
              <a:rPr lang="en-US" sz="2800">
                <a:solidFill>
                  <a:srgbClr val="000000"/>
                </a:solidFill>
                <a:effectLst>
                  <a:outerShdw blurRad="38100" dist="38100" dir="2700000" algn="tl">
                    <a:srgbClr val="FFFFFF"/>
                  </a:outerShdw>
                </a:effectLst>
                <a:latin typeface="Arial" charset="0"/>
              </a:rPr>
              <a:t>Each tortoise is given a number using the Cagle method so the data can be recorded when they are re-captured. What is this tortoise’s number? </a:t>
            </a:r>
          </a:p>
        </p:txBody>
      </p:sp>
      <p:sp>
        <p:nvSpPr>
          <p:cNvPr id="34821" name="Rectangle 3">
            <a:extLst>
              <a:ext uri="{FF2B5EF4-FFF2-40B4-BE49-F238E27FC236}">
                <a16:creationId xmlns:a16="http://schemas.microsoft.com/office/drawing/2014/main" id="{2C5C53DC-C1B2-7B50-1096-15C3D4049528}"/>
              </a:ext>
            </a:extLst>
          </p:cNvPr>
          <p:cNvSpPr>
            <a:spLocks noChangeArrowheads="1"/>
          </p:cNvSpPr>
          <p:nvPr/>
        </p:nvSpPr>
        <p:spPr bwMode="auto">
          <a:xfrm>
            <a:off x="0" y="6553200"/>
            <a:ext cx="9144000" cy="304800"/>
          </a:xfrm>
          <a:prstGeom prst="rect">
            <a:avLst/>
          </a:prstGeom>
          <a:solidFill>
            <a:srgbClr val="2692B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algn="ctr" eaLnBrk="1" hangingPunct="1">
              <a:spcBef>
                <a:spcPct val="0"/>
              </a:spcBef>
              <a:buClrTx/>
              <a:buFontTx/>
              <a:buNone/>
            </a:pPr>
            <a:endParaRPr lang="en-US" altLang="en-US" sz="1400">
              <a:solidFill>
                <a:schemeClr val="bg1"/>
              </a:solidFill>
              <a:latin typeface="Franklin Gothic Demi" pitchFamily="34" charset="0"/>
              <a:cs typeface="Arial" panose="020B0604020202020204" pitchFamily="34" charset="0"/>
            </a:endParaRPr>
          </a:p>
        </p:txBody>
      </p:sp>
      <p:pic>
        <p:nvPicPr>
          <p:cNvPr id="34822" name="Picture 12" descr="FWClogo2007">
            <a:extLst>
              <a:ext uri="{FF2B5EF4-FFF2-40B4-BE49-F238E27FC236}">
                <a16:creationId xmlns:a16="http://schemas.microsoft.com/office/drawing/2014/main" id="{0FE88645-1335-B005-FCE2-9576FF8C24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 y="5257800"/>
            <a:ext cx="10668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7" descr="16_ScuteDrill_Cliff">
            <a:extLst>
              <a:ext uri="{FF2B5EF4-FFF2-40B4-BE49-F238E27FC236}">
                <a16:creationId xmlns:a16="http://schemas.microsoft.com/office/drawing/2014/main" id="{B00F3B7E-7442-8D87-52C8-ACD2583420C1}"/>
              </a:ext>
            </a:extLst>
          </p:cNvPr>
          <p:cNvPicPr>
            <a:picLocks noGrp="1" noChangeAspect="1" noChangeArrowheads="1"/>
          </p:cNvPicPr>
          <p:nvPr>
            <p:ph sz="quarter" idx="2"/>
          </p:nvPr>
        </p:nvPicPr>
        <p:blipFill>
          <a:blip r:embed="rId5">
            <a:extLst>
              <a:ext uri="{28A0092B-C50C-407E-A947-70E740481C1C}">
                <a14:useLocalDpi xmlns:a14="http://schemas.microsoft.com/office/drawing/2010/main" val="0"/>
              </a:ext>
            </a:extLst>
          </a:blip>
          <a:srcRect/>
          <a:stretch>
            <a:fillRect/>
          </a:stretch>
        </p:blipFill>
        <p:spPr>
          <a:xfrm>
            <a:off x="5334000" y="1371600"/>
            <a:ext cx="3810000" cy="3765550"/>
          </a:xfrm>
          <a:noFill/>
          <a:extLst>
            <a:ext uri="{909E8E84-426E-40DD-AFC4-6F175D3DCCD1}">
              <a14:hiddenFill xmlns:a14="http://schemas.microsoft.com/office/drawing/2010/main">
                <a:solidFill>
                  <a:srgbClr val="FFFFFF"/>
                </a:solidFill>
              </a14:hiddenFill>
            </a:ext>
          </a:extLst>
        </p:spPr>
      </p:pic>
      <p:sp>
        <p:nvSpPr>
          <p:cNvPr id="350216" name="Text Box 8">
            <a:extLst>
              <a:ext uri="{FF2B5EF4-FFF2-40B4-BE49-F238E27FC236}">
                <a16:creationId xmlns:a16="http://schemas.microsoft.com/office/drawing/2014/main" id="{D29E1429-A96D-8671-C363-E950BE5C4585}"/>
              </a:ext>
            </a:extLst>
          </p:cNvPr>
          <p:cNvSpPr txBox="1">
            <a:spLocks noChangeArrowheads="1"/>
          </p:cNvSpPr>
          <p:nvPr/>
        </p:nvSpPr>
        <p:spPr bwMode="auto">
          <a:xfrm>
            <a:off x="3048000" y="1371600"/>
            <a:ext cx="2743200" cy="3746500"/>
          </a:xfrm>
          <a:prstGeom prst="rect">
            <a:avLst/>
          </a:prstGeom>
          <a:solidFill>
            <a:srgbClr val="000000"/>
          </a:solidFill>
          <a:ln w="9525">
            <a:noFill/>
            <a:miter lim="800000"/>
            <a:headEnd/>
            <a:tailEnd/>
          </a:ln>
          <a:effectLst/>
        </p:spPr>
        <p:txBody>
          <a:bodyPr>
            <a:spAutoFit/>
          </a:bodyPr>
          <a:lstStyle/>
          <a:p>
            <a:pPr>
              <a:defRPr/>
            </a:pPr>
            <a:endParaRPr lang="en-US" sz="1000" b="1">
              <a:effectLst>
                <a:outerShdw blurRad="38100" dist="38100" dir="2700000" algn="tl">
                  <a:srgbClr val="006600"/>
                </a:outerShdw>
              </a:effectLst>
              <a:latin typeface="Arial" charset="0"/>
            </a:endParaRPr>
          </a:p>
          <a:p>
            <a:pPr>
              <a:defRPr/>
            </a:pPr>
            <a:r>
              <a:rPr lang="en-US" sz="2200" b="1">
                <a:effectLst>
                  <a:outerShdw blurRad="38100" dist="38100" dir="2700000" algn="tl">
                    <a:srgbClr val="006600"/>
                  </a:outerShdw>
                </a:effectLst>
                <a:latin typeface="Arial" charset="0"/>
              </a:rPr>
              <a:t>A data sheet is </a:t>
            </a:r>
          </a:p>
          <a:p>
            <a:pPr>
              <a:defRPr/>
            </a:pPr>
            <a:r>
              <a:rPr lang="en-US" sz="2200" b="1">
                <a:effectLst>
                  <a:outerShdw blurRad="38100" dist="38100" dir="2700000" algn="tl">
                    <a:srgbClr val="006600"/>
                  </a:outerShdw>
                </a:effectLst>
                <a:latin typeface="Arial" charset="0"/>
              </a:rPr>
              <a:t>completed when </a:t>
            </a:r>
          </a:p>
          <a:p>
            <a:pPr>
              <a:defRPr/>
            </a:pPr>
            <a:r>
              <a:rPr lang="en-US" sz="2200" b="1">
                <a:effectLst>
                  <a:outerShdw blurRad="38100" dist="38100" dir="2700000" algn="tl">
                    <a:srgbClr val="006600"/>
                  </a:outerShdw>
                </a:effectLst>
                <a:latin typeface="Arial" charset="0"/>
              </a:rPr>
              <a:t>tortoises are captured. The specimen number can be on a microchip placed in the hind leg or can be drilled into </a:t>
            </a:r>
          </a:p>
          <a:p>
            <a:pPr>
              <a:defRPr/>
            </a:pPr>
            <a:r>
              <a:rPr lang="en-US" sz="2200" b="1">
                <a:effectLst>
                  <a:outerShdw blurRad="38100" dist="38100" dir="2700000" algn="tl">
                    <a:srgbClr val="006600"/>
                  </a:outerShdw>
                </a:effectLst>
                <a:latin typeface="Arial" charset="0"/>
              </a:rPr>
              <a:t>marginal scutes.</a:t>
            </a:r>
          </a:p>
          <a:p>
            <a:pPr>
              <a:defRPr/>
            </a:pPr>
            <a:endParaRPr lang="en-US" sz="1000" b="1">
              <a:effectLst>
                <a:outerShdw blurRad="38100" dist="38100" dir="2700000" algn="tl">
                  <a:srgbClr val="006600"/>
                </a:outerShdw>
              </a:effectLst>
              <a:latin typeface="Arial" charset="0"/>
            </a:endParaRPr>
          </a:p>
        </p:txBody>
      </p:sp>
    </p:spTree>
  </p:cSld>
  <p:clrMapOvr>
    <a:masterClrMapping/>
  </p:clrMapOvr>
</p:sld>
</file>

<file path=ppt/theme/theme1.xml><?xml version="1.0" encoding="utf-8"?>
<a:theme xmlns:a="http://schemas.openxmlformats.org/drawingml/2006/main" name="FWC-powerpoint master">
  <a:themeElements>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powerpoint master">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FWC-powerpoint master">
  <a:themeElements>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powerpoint master">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FWC-powerpoint master">
  <a:themeElements>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powerpoint master">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FWC-powerpoint master">
  <a:themeElements>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powerpoint master">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FWC-powerpoint master">
  <a:themeElements>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powerpoint master">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FWC-powerpoint master">
  <a:themeElements>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FWC-powerpoint master">
      <a:majorFont>
        <a:latin typeface="Century School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FWC-powerpoint master">
  <a:themeElements>
    <a:clrScheme name="2_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2_FWC-powerpoint master">
      <a:majorFont>
        <a:latin typeface="Century Schoolbook"/>
        <a:ea typeface="ＭＳ Ｐゴシック"/>
        <a:cs typeface=""/>
      </a:majorFont>
      <a:minorFont>
        <a:latin typeface="Franklin Gothic Book"/>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2_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2_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2_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FWC-powerpoint master">
  <a:themeElements>
    <a:clrScheme name="2_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fontScheme name="2_FWC-powerpoint master">
      <a:majorFont>
        <a:latin typeface="Century Schoolbook"/>
        <a:ea typeface="ＭＳ Ｐゴシック"/>
        <a:cs typeface=""/>
      </a:majorFont>
      <a:minorFont>
        <a:latin typeface="Franklin Gothic Book"/>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800" b="0" i="0" u="none" strike="noStrike" cap="none" normalizeH="0" baseline="0" smtClean="0">
            <a:ln>
              <a:noFill/>
            </a:ln>
            <a:solidFill>
              <a:schemeClr val="tx1"/>
            </a:solidFill>
            <a:effectLst/>
            <a:latin typeface="Franklin Gothic Book" pitchFamily="34" charset="0"/>
          </a:defRPr>
        </a:defPPr>
      </a:lstStyle>
    </a:lnDef>
  </a:objectDefaults>
  <a:extraClrSchemeLst>
    <a:extraClrScheme>
      <a:clrScheme name="2_FWC-powerpoint master 1">
        <a:dk1>
          <a:srgbClr val="000000"/>
        </a:dk1>
        <a:lt1>
          <a:srgbClr val="998B7D"/>
        </a:lt1>
        <a:dk2>
          <a:srgbClr val="000000"/>
        </a:dk2>
        <a:lt2>
          <a:srgbClr val="5F5F5F"/>
        </a:lt2>
        <a:accent1>
          <a:srgbClr val="FFF453"/>
        </a:accent1>
        <a:accent2>
          <a:srgbClr val="9FD1FF"/>
        </a:accent2>
        <a:accent3>
          <a:srgbClr val="CAC4BF"/>
        </a:accent3>
        <a:accent4>
          <a:srgbClr val="000000"/>
        </a:accent4>
        <a:accent5>
          <a:srgbClr val="FFF8B3"/>
        </a:accent5>
        <a:accent6>
          <a:srgbClr val="90BDE7"/>
        </a:accent6>
        <a:hlink>
          <a:srgbClr val="00549E"/>
        </a:hlink>
        <a:folHlink>
          <a:srgbClr val="00AEC5"/>
        </a:folHlink>
      </a:clrScheme>
      <a:clrMap bg1="lt1" tx1="dk1" bg2="lt2" tx2="dk2" accent1="accent1" accent2="accent2" accent3="accent3" accent4="accent4" accent5="accent5" accent6="accent6" hlink="hlink" folHlink="folHlink"/>
    </a:extraClrScheme>
    <a:extraClrScheme>
      <a:clrScheme name="2_FWC-powerpoint master 2">
        <a:dk1>
          <a:srgbClr val="5F5F5F"/>
        </a:dk1>
        <a:lt1>
          <a:srgbClr val="FFFFFF"/>
        </a:lt1>
        <a:dk2>
          <a:srgbClr val="00549E"/>
        </a:dk2>
        <a:lt2>
          <a:srgbClr val="FFF453"/>
        </a:lt2>
        <a:accent1>
          <a:srgbClr val="FFF89B"/>
        </a:accent1>
        <a:accent2>
          <a:srgbClr val="9FD1FF"/>
        </a:accent2>
        <a:accent3>
          <a:srgbClr val="AAB3CC"/>
        </a:accent3>
        <a:accent4>
          <a:srgbClr val="DADADA"/>
        </a:accent4>
        <a:accent5>
          <a:srgbClr val="FFFBCB"/>
        </a:accent5>
        <a:accent6>
          <a:srgbClr val="90BDE7"/>
        </a:accent6>
        <a:hlink>
          <a:srgbClr val="BAB0A6"/>
        </a:hlink>
        <a:folHlink>
          <a:srgbClr val="00AEC5"/>
        </a:folHlink>
      </a:clrScheme>
      <a:clrMap bg1="dk2" tx1="lt1" bg2="dk1" tx2="lt2" accent1="accent1" accent2="accent2" accent3="accent3" accent4="accent4" accent5="accent5" accent6="accent6" hlink="hlink" folHlink="folHlink"/>
    </a:extraClrScheme>
    <a:extraClrScheme>
      <a:clrScheme name="2_FWC-powerpoint master 3">
        <a:dk1>
          <a:srgbClr val="000000"/>
        </a:dk1>
        <a:lt1>
          <a:srgbClr val="CDE7FF"/>
        </a:lt1>
        <a:dk2>
          <a:srgbClr val="000000"/>
        </a:dk2>
        <a:lt2>
          <a:srgbClr val="5F5F5F"/>
        </a:lt2>
        <a:accent1>
          <a:srgbClr val="FFF453"/>
        </a:accent1>
        <a:accent2>
          <a:srgbClr val="998B7D"/>
        </a:accent2>
        <a:accent3>
          <a:srgbClr val="E3F1FF"/>
        </a:accent3>
        <a:accent4>
          <a:srgbClr val="000000"/>
        </a:accent4>
        <a:accent5>
          <a:srgbClr val="FFF8B3"/>
        </a:accent5>
        <a:accent6>
          <a:srgbClr val="8A7D71"/>
        </a:accent6>
        <a:hlink>
          <a:srgbClr val="00549E"/>
        </a:hlink>
        <a:folHlink>
          <a:srgbClr val="00AEC5"/>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2583</Words>
  <Application>Microsoft Office PowerPoint</Application>
  <PresentationFormat>On-screen Show (4:3)</PresentationFormat>
  <Paragraphs>128</Paragraphs>
  <Slides>15</Slides>
  <Notes>13</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15</vt:i4>
      </vt:variant>
    </vt:vector>
  </HeadingPairs>
  <TitlesOfParts>
    <vt:vector size="29" baseType="lpstr">
      <vt:lpstr>Arial</vt:lpstr>
      <vt:lpstr>Calibri</vt:lpstr>
      <vt:lpstr>Century Schoolbook</vt:lpstr>
      <vt:lpstr>Franklin Gothic Book</vt:lpstr>
      <vt:lpstr>Franklin Gothic Demi</vt:lpstr>
      <vt:lpstr>Wingdings</vt:lpstr>
      <vt:lpstr>FWC-powerpoint master</vt:lpstr>
      <vt:lpstr>1_FWC-powerpoint master</vt:lpstr>
      <vt:lpstr>2_FWC-powerpoint master</vt:lpstr>
      <vt:lpstr>3_FWC-powerpoint master</vt:lpstr>
      <vt:lpstr>4_FWC-powerpoint master</vt:lpstr>
      <vt:lpstr>5_FWC-powerpoint master</vt:lpstr>
      <vt:lpstr>6_FWC-powerpoint master</vt:lpstr>
      <vt:lpstr>7_FWC-powerpoint master</vt:lpstr>
      <vt:lpstr>Meet the Gopher Tortoise!  </vt:lpstr>
      <vt:lpstr>Identification </vt:lpstr>
      <vt:lpstr>Juvenile gopher tortoises</vt:lpstr>
      <vt:lpstr>Adult gopher tortoises</vt:lpstr>
      <vt:lpstr>How old is the tortoise? How long will it live? How big will it get?</vt:lpstr>
      <vt:lpstr>Where do gopher tortoises live? </vt:lpstr>
      <vt:lpstr>Where else do we find them? </vt:lpstr>
      <vt:lpstr>What do they eat?</vt:lpstr>
      <vt:lpstr>What do tortoises eat?</vt:lpstr>
      <vt:lpstr>The burrow</vt:lpstr>
      <vt:lpstr>Burrow buddies </vt:lpstr>
      <vt:lpstr>Now lets take a closer look!</vt:lpstr>
      <vt:lpstr>Anatomy of an adult tortoise</vt:lpstr>
      <vt:lpstr>More about gopher tortoises…</vt:lpstr>
      <vt:lpstr>How do scientists know which tortoises are which?  By using the Cagle method. </vt:lpstr>
    </vt:vector>
  </TitlesOfParts>
  <Company>Florida Fish and Wildlife Conservation Commission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dc:title>
  <dc:creator>alexandra.perryman</dc:creator>
  <cp:lastModifiedBy>Claudia Rowe</cp:lastModifiedBy>
  <cp:revision>8</cp:revision>
  <dcterms:created xsi:type="dcterms:W3CDTF">2011-11-01T14:19:08Z</dcterms:created>
  <dcterms:modified xsi:type="dcterms:W3CDTF">2023-03-28T18:37:31Z</dcterms:modified>
</cp:coreProperties>
</file>